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2" r:id="rId1"/>
    <p:sldMasterId id="2147483675" r:id="rId2"/>
    <p:sldMasterId id="2147483687" r:id="rId3"/>
    <p:sldMasterId id="2147483741" r:id="rId4"/>
    <p:sldMasterId id="2147483754" r:id="rId5"/>
    <p:sldMasterId id="2147483809" r:id="rId6"/>
    <p:sldMasterId id="2147483834" r:id="rId7"/>
    <p:sldMasterId id="2147483858" r:id="rId8"/>
    <p:sldMasterId id="2147483871" r:id="rId9"/>
  </p:sldMasterIdLst>
  <p:notesMasterIdLst>
    <p:notesMasterId r:id="rId60"/>
  </p:notesMasterIdLst>
  <p:sldIdLst>
    <p:sldId id="302" r:id="rId10"/>
    <p:sldId id="299" r:id="rId11"/>
    <p:sldId id="491" r:id="rId12"/>
    <p:sldId id="492" r:id="rId13"/>
    <p:sldId id="312" r:id="rId14"/>
    <p:sldId id="498" r:id="rId15"/>
    <p:sldId id="495" r:id="rId16"/>
    <p:sldId id="496" r:id="rId17"/>
    <p:sldId id="499" r:id="rId18"/>
    <p:sldId id="314" r:id="rId19"/>
    <p:sldId id="298" r:id="rId20"/>
    <p:sldId id="303" r:id="rId21"/>
    <p:sldId id="315" r:id="rId22"/>
    <p:sldId id="493" r:id="rId23"/>
    <p:sldId id="301" r:id="rId24"/>
    <p:sldId id="497" r:id="rId25"/>
    <p:sldId id="311" r:id="rId26"/>
    <p:sldId id="260" r:id="rId27"/>
    <p:sldId id="268" r:id="rId28"/>
    <p:sldId id="500" r:id="rId29"/>
    <p:sldId id="286" r:id="rId30"/>
    <p:sldId id="267" r:id="rId31"/>
    <p:sldId id="270" r:id="rId32"/>
    <p:sldId id="326" r:id="rId33"/>
    <p:sldId id="287" r:id="rId34"/>
    <p:sldId id="316" r:id="rId35"/>
    <p:sldId id="275" r:id="rId36"/>
    <p:sldId id="271" r:id="rId37"/>
    <p:sldId id="504" r:id="rId38"/>
    <p:sldId id="506" r:id="rId39"/>
    <p:sldId id="277" r:id="rId40"/>
    <p:sldId id="276" r:id="rId41"/>
    <p:sldId id="503" r:id="rId42"/>
    <p:sldId id="505" r:id="rId43"/>
    <p:sldId id="501" r:id="rId44"/>
    <p:sldId id="334" r:id="rId45"/>
    <p:sldId id="330" r:id="rId46"/>
    <p:sldId id="332" r:id="rId47"/>
    <p:sldId id="338" r:id="rId48"/>
    <p:sldId id="323" r:id="rId49"/>
    <p:sldId id="320" r:id="rId50"/>
    <p:sldId id="331" r:id="rId51"/>
    <p:sldId id="328" r:id="rId52"/>
    <p:sldId id="329" r:id="rId53"/>
    <p:sldId id="333" r:id="rId54"/>
    <p:sldId id="308" r:id="rId55"/>
    <p:sldId id="340" r:id="rId56"/>
    <p:sldId id="341" r:id="rId57"/>
    <p:sldId id="335" r:id="rId58"/>
    <p:sldId id="336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os T. Mata" initials="CTM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800000"/>
    <a:srgbClr val="003300"/>
    <a:srgbClr val="9933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02" autoAdjust="0"/>
  </p:normalViewPr>
  <p:slideViewPr>
    <p:cSldViewPr snapToGrid="0"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5" Type="http://schemas.openxmlformats.org/officeDocument/2006/relationships/slideMaster" Target="slideMasters/slideMaster5.xml"/><Relationship Id="rId61" Type="http://schemas.openxmlformats.org/officeDocument/2006/relationships/commentAuthors" Target="commentAuthors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BA996-BFC0-446E-A9E8-B5365FCC277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A6ECD-EAE7-4086-A394-F4B7EE76A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47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7E5AB3-B63A-4A0D-9444-4B41B5CCCA3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05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5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890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EB7FED-8609-481E-9691-4C4FF29D8A7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572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2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3971795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24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35013" indent="-280988" defTabSz="4524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31888" indent="-225425" defTabSz="4524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84325" indent="-223838" defTabSz="4524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36763" indent="-225425" defTabSz="4524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93963" indent="-225425" defTabSz="452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51163" indent="-225425" defTabSz="452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08363" indent="-225425" defTabSz="452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65563" indent="-225425" defTabSz="452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2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8094BF-2495-4681-B6A0-E86762AB261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2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985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808-67B4-4C50-9936-DE62E0BFEB1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C840-A6CA-4502-85C8-C5E0A4EF4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31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808-67B4-4C50-9936-DE62E0BFEB1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C840-A6CA-4502-85C8-C5E0A4EF4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354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A5D5D545-A732-40F8-A9A9-2B00B65A03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2116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A79F799F-0414-46E6-9C27-D0FF163C77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93213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F50A367A-333D-4981-B920-57B697ED32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5918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C12E6EAC-49BD-4439-8120-BCF6A4DCF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9887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E7BAC824-0209-412B-82F5-F0E766744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59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808-67B4-4C50-9936-DE62E0BFEB1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C840-A6CA-4502-85C8-C5E0A4EF4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00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3EED2-027B-449D-9BAF-951254B46111}" type="datetimeFigureOut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7CB76-1320-45BA-A948-616B21EE28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31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2531B-A386-49D0-8E30-9912E2A0E0BF}" type="datetimeFigureOut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C30D4-13E7-43C5-8A2A-783B9FD3AD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877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024C-FA71-4A5D-B7D4-C6539E0F7694}" type="datetimeFigureOut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3D8A9-3951-43F1-9B92-618B59AB12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23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5EC07-26E5-4A22-B6CD-CD3889212AE9}" type="datetimeFigureOut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B9A6D-7B72-497F-880C-7609BD7E94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37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68891-67DF-4567-B376-0DAD9BF9C971}" type="datetimeFigureOut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D642C-F3D0-4ED2-BFFD-F444FBFD40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34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19332-95C4-4E11-A70D-EBEC4DEA9A21}" type="datetimeFigureOut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78F28-C6AA-4A95-8547-C818EEE399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011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329CD-F650-4023-A0A7-13844EA1DFB2}" type="datetimeFigureOut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4CD4A-89F6-408E-BE48-56D8B3F9FD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709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90C58-CF20-4D4E-BD6F-EB4D7C742B45}" type="datetimeFigureOut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85372-080C-43B5-85EF-AE5AEC68EB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85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808-67B4-4C50-9936-DE62E0BFEB1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C840-A6CA-4502-85C8-C5E0A4EF4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03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B1B65-2BBC-47D2-805F-1DF2174E3528}" type="datetimeFigureOut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A50BB-440F-4A04-8DD2-9D4828906B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167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D49D3-85D2-45BD-A726-BF53F0439D16}" type="datetimeFigureOut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7E345-D357-4249-97EC-667F0A39BA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9548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2D8AF-D59C-45C1-B8E4-79A3D3CC35E3}" type="datetimeFigureOut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47A7D-4EC6-4692-8C78-8D7CAF94D8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587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30E1B-1ECB-430A-B09D-9B417EF6E98B}" type="datetime1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43D7C-848E-409F-B72A-545493F72F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0803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69EC4-B1B3-4E6A-B1D4-DA650A8F9C3F}" type="datetime1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E794B-4100-4928-B5D1-017792057F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202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67A2E-0B1F-4655-95F6-6D747753C9C8}" type="datetime1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CB937-4E86-4FA0-89BC-900D577982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967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A62C9-320C-43CD-9B9D-8A665C65A269}" type="datetime1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70CBA-C490-4E6D-8B63-D4056C4036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1631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F773C-B044-41C8-ADBA-C3E532883E61}" type="datetime1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24A83-DAF3-4BDB-9605-36FA5FDD0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116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EB30D-F36A-48D7-8736-29DFBB250715}" type="datetime1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C9ABD-5C28-48BF-B5F8-194E07F72D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422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8A99C-A4D3-4D3F-8A33-49C2CBC7E189}" type="datetime1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8C31B-33D2-4336-AB11-EE3AF7CA92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73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808-67B4-4C50-9936-DE62E0BFEB1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C840-A6CA-4502-85C8-C5E0A4EF4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6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EBD90-FAE6-4BDD-8F66-544CBD65CFFB}" type="datetime1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49814-CA50-4CC9-A69C-DA3402631B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2672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729BC-5627-4B1B-BA02-D5F6631087A9}" type="datetime1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5687B-2369-4598-A5CF-DD88585DDB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7667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28B56-4B6A-40EB-BB4D-198A468C1021}" type="datetime1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23978-6C91-4074-8F51-B47CD2BACB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6734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E409F-73AC-4F5C-ADBF-FB8FA3F2CCB3}" type="datetime1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61D20-4A19-420D-AB84-9A6AF2DFE7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0970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808-67B4-4C50-9936-DE62E0BFEB1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C840-A6CA-4502-85C8-C5E0A4EF4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551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808-67B4-4C50-9936-DE62E0BFEB1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C840-A6CA-4502-85C8-C5E0A4EF4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354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808-67B4-4C50-9936-DE62E0BFEB1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C840-A6CA-4502-85C8-C5E0A4EF4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330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808-67B4-4C50-9936-DE62E0BFEB1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C840-A6CA-4502-85C8-C5E0A4EF4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60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808-67B4-4C50-9936-DE62E0BFEB1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C840-A6CA-4502-85C8-C5E0A4EF4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351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808-67B4-4C50-9936-DE62E0BFEB1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C840-A6CA-4502-85C8-C5E0A4EF4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57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808-67B4-4C50-9936-DE62E0BFEB1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C840-A6CA-4502-85C8-C5E0A4EF4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234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808-67B4-4C50-9936-DE62E0BFEB1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C840-A6CA-4502-85C8-C5E0A4EF4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596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808-67B4-4C50-9936-DE62E0BFEB1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C840-A6CA-4502-85C8-C5E0A4EF4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464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808-67B4-4C50-9936-DE62E0BFEB1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C840-A6CA-4502-85C8-C5E0A4EF4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903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808-67B4-4C50-9936-DE62E0BFEB1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C840-A6CA-4502-85C8-C5E0A4EF4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96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808-67B4-4C50-9936-DE62E0BFEB1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C840-A6CA-4502-85C8-C5E0A4EF4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314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D50A3-6E5E-49E2-9328-13C8E088C500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0378693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E0B5CAF-33F2-40E2-B4F9-F08F196770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1353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409AE18-F561-4C34-91C9-3DA47D0489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4977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CBF2FD6-DC52-43C3-998F-4AB5F62C60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3938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59D93A8-DCCE-47B2-BDBB-4EED075BF2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78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808-67B4-4C50-9936-DE62E0BFEB1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C840-A6CA-4502-85C8-C5E0A4EF4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537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55FA04C-A403-4658-8563-DAAE0B24E3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2207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A96A785-083C-4B69-8FB0-55DE7C52CA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5579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6466986-51F3-47F5-9114-F2CE9C1F2D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8401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EB47296-832A-453E-A7E6-BCB017804C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1136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50A0F96-AF16-4CD0-98F2-45777E276C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1476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5955383-1B5A-405E-9377-E6F2A8567B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6682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B706705-FF64-4B00-83BA-646CBDF2F2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1987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3721E07-CCE5-4C18-927C-E699FD30CA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1794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2C64992-81FA-4D73-8199-D2D74CC467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5616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28FE50F-5FC1-439A-A896-D5BCEE4B71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40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808-67B4-4C50-9936-DE62E0BFEB1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C840-A6CA-4502-85C8-C5E0A4EF4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927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808-67B4-4C50-9936-DE62E0BFEB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C840-A6CA-4502-85C8-C5E0A4EF43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419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808-67B4-4C50-9936-DE62E0BFEB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C840-A6CA-4502-85C8-C5E0A4EF43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414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808-67B4-4C50-9936-DE62E0BFEB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C840-A6CA-4502-85C8-C5E0A4EF43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547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808-67B4-4C50-9936-DE62E0BFEB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C840-A6CA-4502-85C8-C5E0A4EF43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688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808-67B4-4C50-9936-DE62E0BFEB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C840-A6CA-4502-85C8-C5E0A4EF43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404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808-67B4-4C50-9936-DE62E0BFEB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C840-A6CA-4502-85C8-C5E0A4EF43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438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808-67B4-4C50-9936-DE62E0BFEB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C840-A6CA-4502-85C8-C5E0A4EF43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1766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808-67B4-4C50-9936-DE62E0BFEB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C840-A6CA-4502-85C8-C5E0A4EF43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6929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808-67B4-4C50-9936-DE62E0BFEB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C840-A6CA-4502-85C8-C5E0A4EF43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749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808-67B4-4C50-9936-DE62E0BFEB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C840-A6CA-4502-85C8-C5E0A4EF43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96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808-67B4-4C50-9936-DE62E0BFEB1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C840-A6CA-4502-85C8-C5E0A4EF4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499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808-67B4-4C50-9936-DE62E0BFEB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C840-A6CA-4502-85C8-C5E0A4EF43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6027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01" indent="0" algn="ctr">
              <a:buNone/>
              <a:defRPr/>
            </a:lvl2pPr>
            <a:lvl3pPr marL="914000" indent="0" algn="ctr">
              <a:buNone/>
              <a:defRPr/>
            </a:lvl3pPr>
            <a:lvl4pPr marL="1371000" indent="0" algn="ctr">
              <a:buNone/>
              <a:defRPr/>
            </a:lvl4pPr>
            <a:lvl5pPr marL="1828000" indent="0" algn="ctr">
              <a:buNone/>
              <a:defRPr/>
            </a:lvl5pPr>
            <a:lvl6pPr marL="2285003" indent="0" algn="ctr">
              <a:buNone/>
              <a:defRPr/>
            </a:lvl6pPr>
            <a:lvl7pPr marL="2742000" indent="0" algn="ctr">
              <a:buNone/>
              <a:defRPr/>
            </a:lvl7pPr>
            <a:lvl8pPr marL="3199000" indent="0" algn="ctr">
              <a:buNone/>
              <a:defRPr/>
            </a:lvl8pPr>
            <a:lvl9pPr marL="365600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5613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>
                <a:latin typeface="Arial" panose="020B0604020202020204" pitchFamily="34" charset="0"/>
              </a:defRPr>
            </a:lvl1pPr>
          </a:lstStyle>
          <a:p>
            <a:fld id="{5767D6A2-2AF2-45CF-9CE6-401911BF48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653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5613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>
                <a:latin typeface="Arial" panose="020B0604020202020204" pitchFamily="34" charset="0"/>
              </a:defRPr>
            </a:lvl1pPr>
          </a:lstStyle>
          <a:p>
            <a:fld id="{0070C903-DBB3-49BE-808D-1836DBACAA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9069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01" indent="0">
              <a:buNone/>
              <a:defRPr sz="1800"/>
            </a:lvl2pPr>
            <a:lvl3pPr marL="914000" indent="0">
              <a:buNone/>
              <a:defRPr sz="1600"/>
            </a:lvl3pPr>
            <a:lvl4pPr marL="1371000" indent="0">
              <a:buNone/>
              <a:defRPr sz="1400"/>
            </a:lvl4pPr>
            <a:lvl5pPr marL="1828000" indent="0">
              <a:buNone/>
              <a:defRPr sz="1400"/>
            </a:lvl5pPr>
            <a:lvl6pPr marL="2285003" indent="0">
              <a:buNone/>
              <a:defRPr sz="1400"/>
            </a:lvl6pPr>
            <a:lvl7pPr marL="2742000" indent="0">
              <a:buNone/>
              <a:defRPr sz="1400"/>
            </a:lvl7pPr>
            <a:lvl8pPr marL="3199000" indent="0">
              <a:buNone/>
              <a:defRPr sz="1400"/>
            </a:lvl8pPr>
            <a:lvl9pPr marL="3656001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5613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>
                <a:latin typeface="Arial" panose="020B0604020202020204" pitchFamily="34" charset="0"/>
              </a:defRPr>
            </a:lvl1pPr>
          </a:lstStyle>
          <a:p>
            <a:fld id="{EF45744F-C5FF-4584-9554-760FD9A3A3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0513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5613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>
                <a:latin typeface="Arial" panose="020B0604020202020204" pitchFamily="34" charset="0"/>
              </a:defRPr>
            </a:lvl1pPr>
          </a:lstStyle>
          <a:p>
            <a:fld id="{394EC96C-92F3-4988-BF01-C252EE7B77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968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1" indent="0">
              <a:buNone/>
              <a:defRPr sz="2000" b="1"/>
            </a:lvl2pPr>
            <a:lvl3pPr marL="914000" indent="0">
              <a:buNone/>
              <a:defRPr sz="1800" b="1"/>
            </a:lvl3pPr>
            <a:lvl4pPr marL="1371000" indent="0">
              <a:buNone/>
              <a:defRPr sz="1600" b="1"/>
            </a:lvl4pPr>
            <a:lvl5pPr marL="1828000" indent="0">
              <a:buNone/>
              <a:defRPr sz="1600" b="1"/>
            </a:lvl5pPr>
            <a:lvl6pPr marL="2285003" indent="0">
              <a:buNone/>
              <a:defRPr sz="1600" b="1"/>
            </a:lvl6pPr>
            <a:lvl7pPr marL="2742000" indent="0">
              <a:buNone/>
              <a:defRPr sz="1600" b="1"/>
            </a:lvl7pPr>
            <a:lvl8pPr marL="3199000" indent="0">
              <a:buNone/>
              <a:defRPr sz="1600" b="1"/>
            </a:lvl8pPr>
            <a:lvl9pPr marL="365600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1" indent="0">
              <a:buNone/>
              <a:defRPr sz="2000" b="1"/>
            </a:lvl2pPr>
            <a:lvl3pPr marL="914000" indent="0">
              <a:buNone/>
              <a:defRPr sz="1800" b="1"/>
            </a:lvl3pPr>
            <a:lvl4pPr marL="1371000" indent="0">
              <a:buNone/>
              <a:defRPr sz="1600" b="1"/>
            </a:lvl4pPr>
            <a:lvl5pPr marL="1828000" indent="0">
              <a:buNone/>
              <a:defRPr sz="1600" b="1"/>
            </a:lvl5pPr>
            <a:lvl6pPr marL="2285003" indent="0">
              <a:buNone/>
              <a:defRPr sz="1600" b="1"/>
            </a:lvl6pPr>
            <a:lvl7pPr marL="2742000" indent="0">
              <a:buNone/>
              <a:defRPr sz="1600" b="1"/>
            </a:lvl7pPr>
            <a:lvl8pPr marL="3199000" indent="0">
              <a:buNone/>
              <a:defRPr sz="1600" b="1"/>
            </a:lvl8pPr>
            <a:lvl9pPr marL="365600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5613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>
                <a:latin typeface="Arial" panose="020B0604020202020204" pitchFamily="34" charset="0"/>
              </a:defRPr>
            </a:lvl1pPr>
          </a:lstStyle>
          <a:p>
            <a:fld id="{35B992C7-D78C-4A41-A279-BA8579D192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9526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5613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>
                <a:latin typeface="Arial" panose="020B0604020202020204" pitchFamily="34" charset="0"/>
              </a:defRPr>
            </a:lvl1pPr>
          </a:lstStyle>
          <a:p>
            <a:fld id="{04F11D29-9792-41BC-90F5-348F6B9617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3435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5613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>
                <a:latin typeface="Arial" panose="020B0604020202020204" pitchFamily="34" charset="0"/>
              </a:defRPr>
            </a:lvl1pPr>
          </a:lstStyle>
          <a:p>
            <a:fld id="{A222C37C-64A8-40B9-A8AA-DD081C8D2A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5206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01" indent="0">
              <a:buNone/>
              <a:defRPr sz="1200"/>
            </a:lvl2pPr>
            <a:lvl3pPr marL="914000" indent="0">
              <a:buNone/>
              <a:defRPr sz="1000"/>
            </a:lvl3pPr>
            <a:lvl4pPr marL="1371000" indent="0">
              <a:buNone/>
              <a:defRPr sz="900"/>
            </a:lvl4pPr>
            <a:lvl5pPr marL="1828000" indent="0">
              <a:buNone/>
              <a:defRPr sz="900"/>
            </a:lvl5pPr>
            <a:lvl6pPr marL="2285003" indent="0">
              <a:buNone/>
              <a:defRPr sz="900"/>
            </a:lvl6pPr>
            <a:lvl7pPr marL="2742000" indent="0">
              <a:buNone/>
              <a:defRPr sz="900"/>
            </a:lvl7pPr>
            <a:lvl8pPr marL="3199000" indent="0">
              <a:buNone/>
              <a:defRPr sz="900"/>
            </a:lvl8pPr>
            <a:lvl9pPr marL="365600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5613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>
                <a:latin typeface="Arial" panose="020B0604020202020204" pitchFamily="34" charset="0"/>
              </a:defRPr>
            </a:lvl1pPr>
          </a:lstStyle>
          <a:p>
            <a:fld id="{9AEE92B5-BCFC-4C6A-B7C9-A53FBC56B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5616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1" indent="0">
              <a:buNone/>
              <a:defRPr sz="2800"/>
            </a:lvl2pPr>
            <a:lvl3pPr marL="914000" indent="0">
              <a:buNone/>
              <a:defRPr sz="2400"/>
            </a:lvl3pPr>
            <a:lvl4pPr marL="1371000" indent="0">
              <a:buNone/>
              <a:defRPr sz="2000"/>
            </a:lvl4pPr>
            <a:lvl5pPr marL="1828000" indent="0">
              <a:buNone/>
              <a:defRPr sz="2000"/>
            </a:lvl5pPr>
            <a:lvl6pPr marL="2285003" indent="0">
              <a:buNone/>
              <a:defRPr sz="2000"/>
            </a:lvl6pPr>
            <a:lvl7pPr marL="2742000" indent="0">
              <a:buNone/>
              <a:defRPr sz="2000"/>
            </a:lvl7pPr>
            <a:lvl8pPr marL="3199000" indent="0">
              <a:buNone/>
              <a:defRPr sz="2000"/>
            </a:lvl8pPr>
            <a:lvl9pPr marL="365600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01" indent="0">
              <a:buNone/>
              <a:defRPr sz="1200"/>
            </a:lvl2pPr>
            <a:lvl3pPr marL="914000" indent="0">
              <a:buNone/>
              <a:defRPr sz="1000"/>
            </a:lvl3pPr>
            <a:lvl4pPr marL="1371000" indent="0">
              <a:buNone/>
              <a:defRPr sz="900"/>
            </a:lvl4pPr>
            <a:lvl5pPr marL="1828000" indent="0">
              <a:buNone/>
              <a:defRPr sz="900"/>
            </a:lvl5pPr>
            <a:lvl6pPr marL="2285003" indent="0">
              <a:buNone/>
              <a:defRPr sz="900"/>
            </a:lvl6pPr>
            <a:lvl7pPr marL="2742000" indent="0">
              <a:buNone/>
              <a:defRPr sz="900"/>
            </a:lvl7pPr>
            <a:lvl8pPr marL="3199000" indent="0">
              <a:buNone/>
              <a:defRPr sz="900"/>
            </a:lvl8pPr>
            <a:lvl9pPr marL="365600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5613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>
                <a:latin typeface="Arial" panose="020B0604020202020204" pitchFamily="34" charset="0"/>
              </a:defRPr>
            </a:lvl1pPr>
          </a:lstStyle>
          <a:p>
            <a:fld id="{4B7F9E45-0C97-4DE4-8178-0CCD9F5B06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610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808-67B4-4C50-9936-DE62E0BFEB1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C840-A6CA-4502-85C8-C5E0A4EF4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2263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5613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>
                <a:latin typeface="Arial" panose="020B0604020202020204" pitchFamily="34" charset="0"/>
              </a:defRPr>
            </a:lvl1pPr>
          </a:lstStyle>
          <a:p>
            <a:fld id="{03C353FD-2D23-4B9A-8E43-4F18E4A7D7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4307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5613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>
                <a:latin typeface="Arial" panose="020B0604020202020204" pitchFamily="34" charset="0"/>
              </a:defRPr>
            </a:lvl1pPr>
          </a:lstStyle>
          <a:p>
            <a:fld id="{2B8D19FF-289E-4225-9DA3-6E9CB30E21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5062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6DA88-E793-4EF6-96D3-730861DCB7CA}" type="datetime1">
              <a:rPr lang="en-US" altLang="en-US"/>
              <a:pPr>
                <a:defRPr/>
              </a:pPr>
              <a:t>4/1/2021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61A07-F58A-4746-BFF2-D01DC12ED6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6936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76A0D-9752-4E84-A696-BB9F73EAAC6C}" type="datetime1">
              <a:rPr lang="en-US" altLang="en-US"/>
              <a:pPr>
                <a:defRPr/>
              </a:pPr>
              <a:t>4/1/2021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F1035-FD7D-4227-B2F9-9B887ED516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2764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0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0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34B06-D2B5-4CB3-B833-87593A1C1EAF}" type="datetime1">
              <a:rPr lang="en-US" altLang="en-US"/>
              <a:pPr>
                <a:defRPr/>
              </a:pPr>
              <a:t>4/1/2021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32740-51E4-4EEE-846D-7D310119FB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6123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CDC8C-C9CC-48CB-89AF-954996029CFF}" type="datetime1">
              <a:rPr lang="en-US" altLang="en-US"/>
              <a:pPr>
                <a:defRPr/>
              </a:pPr>
              <a:t>4/1/2021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550F6-45D5-4CB1-835A-5A7E855930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6519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1" indent="0">
              <a:buNone/>
              <a:defRPr sz="2000" b="1"/>
            </a:lvl2pPr>
            <a:lvl3pPr marL="914000" indent="0">
              <a:buNone/>
              <a:defRPr sz="1800" b="1"/>
            </a:lvl3pPr>
            <a:lvl4pPr marL="1371000" indent="0">
              <a:buNone/>
              <a:defRPr sz="1600" b="1"/>
            </a:lvl4pPr>
            <a:lvl5pPr marL="1828000" indent="0">
              <a:buNone/>
              <a:defRPr sz="1600" b="1"/>
            </a:lvl5pPr>
            <a:lvl6pPr marL="2285003" indent="0">
              <a:buNone/>
              <a:defRPr sz="1600" b="1"/>
            </a:lvl6pPr>
            <a:lvl7pPr marL="2742000" indent="0">
              <a:buNone/>
              <a:defRPr sz="1600" b="1"/>
            </a:lvl7pPr>
            <a:lvl8pPr marL="3199000" indent="0">
              <a:buNone/>
              <a:defRPr sz="1600" b="1"/>
            </a:lvl8pPr>
            <a:lvl9pPr marL="365600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1" indent="0">
              <a:buNone/>
              <a:defRPr sz="2000" b="1"/>
            </a:lvl2pPr>
            <a:lvl3pPr marL="914000" indent="0">
              <a:buNone/>
              <a:defRPr sz="1800" b="1"/>
            </a:lvl3pPr>
            <a:lvl4pPr marL="1371000" indent="0">
              <a:buNone/>
              <a:defRPr sz="1600" b="1"/>
            </a:lvl4pPr>
            <a:lvl5pPr marL="1828000" indent="0">
              <a:buNone/>
              <a:defRPr sz="1600" b="1"/>
            </a:lvl5pPr>
            <a:lvl6pPr marL="2285003" indent="0">
              <a:buNone/>
              <a:defRPr sz="1600" b="1"/>
            </a:lvl6pPr>
            <a:lvl7pPr marL="2742000" indent="0">
              <a:buNone/>
              <a:defRPr sz="1600" b="1"/>
            </a:lvl7pPr>
            <a:lvl8pPr marL="3199000" indent="0">
              <a:buNone/>
              <a:defRPr sz="1600" b="1"/>
            </a:lvl8pPr>
            <a:lvl9pPr marL="365600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62442-003B-4AC2-83FE-67DB7030A011}" type="datetime1">
              <a:rPr lang="en-US" altLang="en-US"/>
              <a:pPr>
                <a:defRPr/>
              </a:pPr>
              <a:t>4/1/2021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B3506-2B6C-4A10-8DD2-41C4DF9D45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854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D9327-534F-4D8B-B369-AA876414231C}" type="datetime1">
              <a:rPr lang="en-US" altLang="en-US"/>
              <a:pPr>
                <a:defRPr/>
              </a:pPr>
              <a:t>4/1/2021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2C0BB-A42C-4002-A7EA-CCFC5F2028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679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C11BE-593F-4ECA-83B1-3B1D4D7AFCF9}" type="datetime1">
              <a:rPr lang="en-US" altLang="en-US"/>
              <a:pPr>
                <a:defRPr/>
              </a:pPr>
              <a:t>4/1/2021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C50E9-0B6B-4E6A-93A2-754121E575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1076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01" indent="0">
              <a:buNone/>
              <a:defRPr sz="1200"/>
            </a:lvl2pPr>
            <a:lvl3pPr marL="914000" indent="0">
              <a:buNone/>
              <a:defRPr sz="1000"/>
            </a:lvl3pPr>
            <a:lvl4pPr marL="1371000" indent="0">
              <a:buNone/>
              <a:defRPr sz="900"/>
            </a:lvl4pPr>
            <a:lvl5pPr marL="1828000" indent="0">
              <a:buNone/>
              <a:defRPr sz="900"/>
            </a:lvl5pPr>
            <a:lvl6pPr marL="2285003" indent="0">
              <a:buNone/>
              <a:defRPr sz="900"/>
            </a:lvl6pPr>
            <a:lvl7pPr marL="2742000" indent="0">
              <a:buNone/>
              <a:defRPr sz="900"/>
            </a:lvl7pPr>
            <a:lvl8pPr marL="3199000" indent="0">
              <a:buNone/>
              <a:defRPr sz="900"/>
            </a:lvl8pPr>
            <a:lvl9pPr marL="365600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EBF3-B3A1-4CBF-9A10-E2A57A600D2A}" type="datetime1">
              <a:rPr lang="en-US" altLang="en-US"/>
              <a:pPr>
                <a:defRPr/>
              </a:pPr>
              <a:t>4/1/2021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91F62-71B4-4E47-B1C0-AD433FD02C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50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808-67B4-4C50-9936-DE62E0BFEB1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C840-A6CA-4502-85C8-C5E0A4EF4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726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01" indent="0">
              <a:buNone/>
              <a:defRPr sz="2800"/>
            </a:lvl2pPr>
            <a:lvl3pPr marL="914000" indent="0">
              <a:buNone/>
              <a:defRPr sz="2400"/>
            </a:lvl3pPr>
            <a:lvl4pPr marL="1371000" indent="0">
              <a:buNone/>
              <a:defRPr sz="2000"/>
            </a:lvl4pPr>
            <a:lvl5pPr marL="1828000" indent="0">
              <a:buNone/>
              <a:defRPr sz="2000"/>
            </a:lvl5pPr>
            <a:lvl6pPr marL="2285003" indent="0">
              <a:buNone/>
              <a:defRPr sz="2000"/>
            </a:lvl6pPr>
            <a:lvl7pPr marL="2742000" indent="0">
              <a:buNone/>
              <a:defRPr sz="2000"/>
            </a:lvl7pPr>
            <a:lvl8pPr marL="3199000" indent="0">
              <a:buNone/>
              <a:defRPr sz="2000"/>
            </a:lvl8pPr>
            <a:lvl9pPr marL="365600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01" indent="0">
              <a:buNone/>
              <a:defRPr sz="1200"/>
            </a:lvl2pPr>
            <a:lvl3pPr marL="914000" indent="0">
              <a:buNone/>
              <a:defRPr sz="1000"/>
            </a:lvl3pPr>
            <a:lvl4pPr marL="1371000" indent="0">
              <a:buNone/>
              <a:defRPr sz="900"/>
            </a:lvl4pPr>
            <a:lvl5pPr marL="1828000" indent="0">
              <a:buNone/>
              <a:defRPr sz="900"/>
            </a:lvl5pPr>
            <a:lvl6pPr marL="2285003" indent="0">
              <a:buNone/>
              <a:defRPr sz="900"/>
            </a:lvl6pPr>
            <a:lvl7pPr marL="2742000" indent="0">
              <a:buNone/>
              <a:defRPr sz="900"/>
            </a:lvl7pPr>
            <a:lvl8pPr marL="3199000" indent="0">
              <a:buNone/>
              <a:defRPr sz="900"/>
            </a:lvl8pPr>
            <a:lvl9pPr marL="365600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99B0B-C98C-48F6-A08B-8A59D24C7E23}" type="datetime1">
              <a:rPr lang="en-US" altLang="en-US"/>
              <a:pPr>
                <a:defRPr/>
              </a:pPr>
              <a:t>4/1/2021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B3764-4660-487E-A785-5303F5B95A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05027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45E1A-3F12-4F70-82EB-6F3B42CC3327}" type="datetime1">
              <a:rPr lang="en-US" altLang="en-US"/>
              <a:pPr>
                <a:defRPr/>
              </a:pPr>
              <a:t>4/1/2021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094EE-1B40-4801-9052-662A8DEB5F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3637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9A31A-B28D-4583-A53B-69B60468C572}" type="datetime1">
              <a:rPr lang="en-US" altLang="en-US"/>
              <a:pPr>
                <a:defRPr/>
              </a:pPr>
              <a:t>4/1/2021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E0F1B-7AEF-42AF-9750-0737964569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9883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5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198F4A7-12DD-44B4-9993-1937CB21AE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9070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9AB34018-E4DC-43F8-A02A-A2D3D9746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56119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BBFFA355-76FB-4983-8A18-7E67F6CADE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39520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7C199D65-802A-4FD9-9B16-32D3255C7D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8761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905FB6D9-B4E4-4F0A-A031-7263690493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75741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98967C9A-82D6-4CA5-A165-E68A66F570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2437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F718EC9A-0CCB-4BC8-B73C-4CE4CB9E50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83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DB808-67B4-4C50-9936-DE62E0BFEB1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BC840-A6CA-4502-85C8-C5E0A4EF4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3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6A4AB2-0953-4F0F-BEF6-0C55C8AD76A5}" type="datetimeFigureOut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218E1C9-D175-4A06-A0D9-F46D8A012B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91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F9F81118-0E13-4189-8111-D936FB05536F}" type="datetime1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160711E-AB5D-4652-9179-8D3B661732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925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110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110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110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110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DB808-67B4-4C50-9936-DE62E0BFEB1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BC840-A6CA-4502-85C8-C5E0A4EF4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1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stripe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Line 8"/>
          <p:cNvSpPr>
            <a:spLocks noChangeShapeType="1"/>
          </p:cNvSpPr>
          <p:nvPr userDrawn="1"/>
        </p:nvSpPr>
        <p:spPr bwMode="auto">
          <a:xfrm>
            <a:off x="1219200" y="6477000"/>
            <a:ext cx="5715000" cy="0"/>
          </a:xfrm>
          <a:prstGeom prst="line">
            <a:avLst/>
          </a:prstGeom>
          <a:noFill/>
          <a:ln w="85725">
            <a:solidFill>
              <a:srgbClr val="210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1268" name="Line 9"/>
          <p:cNvSpPr>
            <a:spLocks noChangeShapeType="1"/>
          </p:cNvSpPr>
          <p:nvPr userDrawn="1"/>
        </p:nvSpPr>
        <p:spPr bwMode="auto">
          <a:xfrm>
            <a:off x="1066800" y="6705600"/>
            <a:ext cx="5867400" cy="0"/>
          </a:xfrm>
          <a:prstGeom prst="line">
            <a:avLst/>
          </a:prstGeom>
          <a:noFill/>
          <a:ln w="85725">
            <a:solidFill>
              <a:srgbClr val="FF81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29" name="Oval 10"/>
          <p:cNvSpPr>
            <a:spLocks noChangeArrowheads="1"/>
          </p:cNvSpPr>
          <p:nvPr userDrawn="1"/>
        </p:nvSpPr>
        <p:spPr bwMode="auto">
          <a:xfrm rot="5400000">
            <a:off x="1190626" y="6437313"/>
            <a:ext cx="74612" cy="74613"/>
          </a:xfrm>
          <a:prstGeom prst="ellipse">
            <a:avLst/>
          </a:prstGeom>
          <a:solidFill>
            <a:srgbClr val="2101DF"/>
          </a:solidFill>
          <a:ln w="9525">
            <a:solidFill>
              <a:srgbClr val="2101DF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Oval 11"/>
          <p:cNvSpPr>
            <a:spLocks noChangeArrowheads="1"/>
          </p:cNvSpPr>
          <p:nvPr userDrawn="1"/>
        </p:nvSpPr>
        <p:spPr bwMode="auto">
          <a:xfrm rot="5400000">
            <a:off x="1036638" y="6665914"/>
            <a:ext cx="74612" cy="74612"/>
          </a:xfrm>
          <a:prstGeom prst="ellipse">
            <a:avLst/>
          </a:prstGeom>
          <a:solidFill>
            <a:srgbClr val="FF812B"/>
          </a:solidFill>
          <a:ln w="9525">
            <a:solidFill>
              <a:srgbClr val="FF812B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6953250" y="6338888"/>
            <a:ext cx="2190750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EEL 3472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1500" y="6353175"/>
            <a:ext cx="400050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fld id="{5C90F057-2463-4119-8D9C-719C525D89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06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A9CC76F-6432-4435-959B-B674841A02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487EEF-CA35-421D-8A2B-631CA980C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8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1" tIns="45700" rIns="91401" bIns="457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1" tIns="45700" rIns="91401" bIns="45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1" tIns="45700" rIns="91401" bIns="45700" numCol="1" anchor="t" anchorCtr="0" compatLnSpc="1">
            <a:prstTxWarp prst="textNoShape">
              <a:avLst/>
            </a:prstTxWarp>
          </a:bodyPr>
          <a:lstStyle>
            <a:lvl1pPr defTabSz="912813"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1" tIns="45700" rIns="91401" bIns="45700" numCol="1" anchor="t" anchorCtr="0" compatLnSpc="1">
            <a:prstTxWarp prst="textNoShape">
              <a:avLst/>
            </a:prstTxWarp>
          </a:bodyPr>
          <a:lstStyle>
            <a:lvl1pPr algn="ctr" defTabSz="912813"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1" tIns="45700" rIns="91401" bIns="45700" numCol="1" anchor="t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110C540B-D8DC-4505-A840-4A045A8E30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22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00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0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0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0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498" indent="-22850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500" indent="-22850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500" indent="-22850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500" indent="-22850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1" algn="l" defTabSz="914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00" algn="l" defTabSz="914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00" algn="l" defTabSz="914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00" algn="l" defTabSz="914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03" algn="l" defTabSz="914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00" algn="l" defTabSz="914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00" algn="l" defTabSz="914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01" algn="l" defTabSz="914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1" tIns="45700" rIns="91401" bIns="457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1" tIns="45700" rIns="91401" bIns="45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01" tIns="45700" rIns="91401" bIns="4570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0090F6F-61B5-44E4-A3E8-DDFD36035016}" type="datetime1">
              <a:rPr lang="en-US" altLang="en-US"/>
              <a:pPr>
                <a:defRPr/>
              </a:pPr>
              <a:t>4/1/2021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01" tIns="45700" rIns="91401" bIns="457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01" tIns="45700" rIns="91401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47BAA95-A009-423E-8EF2-2F11F3793E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14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</p:sldLayoutIdLst>
  <p:hf hdr="0" ftr="0" dt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-128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5pPr>
      <a:lvl6pPr marL="457001" algn="ctr" defTabSz="45700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000" algn="ctr" defTabSz="45700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000" algn="ctr" defTabSz="45700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000" algn="ctr" defTabSz="45700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3498" indent="-228502" algn="l" defTabSz="4570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00" indent="-228502" algn="l" defTabSz="4570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00" indent="-228502" algn="l" defTabSz="4570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00" indent="-228502" algn="l" defTabSz="4570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1" algn="l" defTabSz="4570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00" algn="l" defTabSz="4570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00" algn="l" defTabSz="4570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00" algn="l" defTabSz="4570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03" algn="l" defTabSz="4570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00" algn="l" defTabSz="4570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00" algn="l" defTabSz="4570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01" algn="l" defTabSz="4570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BE0852BB-A026-4AC1-AE81-DC35D09164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96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28.wmf"/><Relationship Id="rId7" Type="http://schemas.openxmlformats.org/officeDocument/2006/relationships/image" Target="../media/image30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2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110.png"/><Relationship Id="rId3" Type="http://schemas.openxmlformats.org/officeDocument/2006/relationships/image" Target="../media/image25.wmf"/><Relationship Id="rId7" Type="http://schemas.openxmlformats.org/officeDocument/2006/relationships/image" Target="../media/image39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40.wmf"/><Relationship Id="rId14" Type="http://schemas.openxmlformats.org/officeDocument/2006/relationships/image" Target="../media/image1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2.wmf"/><Relationship Id="rId7" Type="http://schemas.openxmlformats.org/officeDocument/2006/relationships/image" Target="../media/image44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image" Target="../media/image21.png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45.tiff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0.bin"/><Relationship Id="rId15" Type="http://schemas.openxmlformats.org/officeDocument/2006/relationships/image" Target="../media/image23.png"/><Relationship Id="rId10" Type="http://schemas.openxmlformats.org/officeDocument/2006/relationships/image" Target="../media/image47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wmf"/><Relationship Id="rId7" Type="http://schemas.openxmlformats.org/officeDocument/2006/relationships/image" Target="../media/image42.png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4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48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48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4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7" Type="http://schemas.openxmlformats.org/officeDocument/2006/relationships/image" Target="../media/image5.w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43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image" Target="../media/image60.png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9.wmf"/><Relationship Id="rId2" Type="http://schemas.openxmlformats.org/officeDocument/2006/relationships/image" Target="../media/image55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58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4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wmf"/><Relationship Id="rId4" Type="http://schemas.openxmlformats.org/officeDocument/2006/relationships/oleObject" Target="../embeddings/oleObject5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6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7" Type="http://schemas.openxmlformats.org/officeDocument/2006/relationships/image" Target="../media/image66.w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5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7" Type="http://schemas.openxmlformats.org/officeDocument/2006/relationships/image" Target="../media/image70.png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8.wmf"/><Relationship Id="rId4" Type="http://schemas.openxmlformats.org/officeDocument/2006/relationships/oleObject" Target="../embeddings/oleObject5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69.jpe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6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59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image" Target="../media/image72.wmf"/><Relationship Id="rId7" Type="http://schemas.openxmlformats.org/officeDocument/2006/relationships/image" Target="../media/image52.wmf"/><Relationship Id="rId2" Type="http://schemas.openxmlformats.org/officeDocument/2006/relationships/oleObject" Target="../embeddings/oleObject6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61.bin"/><Relationship Id="rId9" Type="http://schemas.openxmlformats.org/officeDocument/2006/relationships/image" Target="../media/image65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image" Target="../media/image73.wmf"/><Relationship Id="rId7" Type="http://schemas.openxmlformats.org/officeDocument/2006/relationships/image" Target="../media/image63.wmf"/><Relationship Id="rId2" Type="http://schemas.openxmlformats.org/officeDocument/2006/relationships/oleObject" Target="../embeddings/oleObject64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66.wmf"/><Relationship Id="rId5" Type="http://schemas.openxmlformats.org/officeDocument/2006/relationships/image" Target="../media/image74.w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65.bin"/><Relationship Id="rId9" Type="http://schemas.openxmlformats.org/officeDocument/2006/relationships/image" Target="../media/image65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7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Line 5"/>
          <p:cNvSpPr>
            <a:spLocks noChangeShapeType="1"/>
          </p:cNvSpPr>
          <p:nvPr/>
        </p:nvSpPr>
        <p:spPr bwMode="auto">
          <a:xfrm>
            <a:off x="1447800" y="6586538"/>
            <a:ext cx="6527800" cy="0"/>
          </a:xfrm>
          <a:prstGeom prst="line">
            <a:avLst/>
          </a:prstGeom>
          <a:noFill/>
          <a:ln w="85725">
            <a:solidFill>
              <a:srgbClr val="210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6547" name="Line 6"/>
          <p:cNvSpPr>
            <a:spLocks noChangeShapeType="1"/>
          </p:cNvSpPr>
          <p:nvPr/>
        </p:nvSpPr>
        <p:spPr bwMode="auto">
          <a:xfrm>
            <a:off x="1992313" y="6715125"/>
            <a:ext cx="5867400" cy="0"/>
          </a:xfrm>
          <a:prstGeom prst="line">
            <a:avLst/>
          </a:prstGeom>
          <a:noFill/>
          <a:ln w="85725">
            <a:solidFill>
              <a:srgbClr val="FF81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6548" name="Rectangle 7"/>
          <p:cNvSpPr>
            <a:spLocks noChangeArrowheads="1"/>
          </p:cNvSpPr>
          <p:nvPr/>
        </p:nvSpPr>
        <p:spPr bwMode="auto">
          <a:xfrm>
            <a:off x="838200" y="6629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158218-F2DE-43B2-9818-D294FA92A27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236549" name="Picture 8" descr="largeBlueW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451600"/>
            <a:ext cx="1600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50" name="Picture 9" descr="stri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551" name="Text Box 10"/>
          <p:cNvSpPr txBox="1">
            <a:spLocks noChangeArrowheads="1"/>
          </p:cNvSpPr>
          <p:nvPr/>
        </p:nvSpPr>
        <p:spPr bwMode="auto">
          <a:xfrm>
            <a:off x="838200" y="2159000"/>
            <a:ext cx="799768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5. </a:t>
            </a: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Calculation of lightning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electromagnetic fields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36552" name="Oval 6"/>
          <p:cNvSpPr>
            <a:spLocks noChangeArrowheads="1"/>
          </p:cNvSpPr>
          <p:nvPr/>
        </p:nvSpPr>
        <p:spPr bwMode="auto">
          <a:xfrm rot="5400000">
            <a:off x="1411288" y="6548438"/>
            <a:ext cx="74612" cy="74612"/>
          </a:xfrm>
          <a:prstGeom prst="ellipse">
            <a:avLst/>
          </a:prstGeom>
          <a:solidFill>
            <a:srgbClr val="2101DF"/>
          </a:solidFill>
          <a:ln w="9525">
            <a:solidFill>
              <a:srgbClr val="2101DF"/>
            </a:solidFill>
            <a:round/>
            <a:headEnd/>
            <a:tailEnd/>
          </a:ln>
        </p:spPr>
        <p:txBody>
          <a:bodyPr wrap="none" anchor="ctr"/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36553" name="Oval 7"/>
          <p:cNvSpPr>
            <a:spLocks noChangeArrowheads="1"/>
          </p:cNvSpPr>
          <p:nvPr/>
        </p:nvSpPr>
        <p:spPr bwMode="auto">
          <a:xfrm rot="5400000">
            <a:off x="1944687" y="6677026"/>
            <a:ext cx="74613" cy="74612"/>
          </a:xfrm>
          <a:prstGeom prst="ellipse">
            <a:avLst/>
          </a:prstGeom>
          <a:solidFill>
            <a:srgbClr val="FF812B"/>
          </a:solidFill>
          <a:ln w="9525">
            <a:solidFill>
              <a:srgbClr val="FF812B"/>
            </a:solidFill>
            <a:round/>
            <a:headEnd/>
            <a:tailEnd/>
          </a:ln>
        </p:spPr>
        <p:txBody>
          <a:bodyPr wrap="none" anchor="ctr"/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634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051275" y="1506822"/>
          <a:ext cx="4764579" cy="9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04900" imgH="228600" progId="Equation.DSMT4">
                  <p:embed/>
                </p:oleObj>
              </mc:Choice>
              <mc:Fallback>
                <p:oleObj name="Equation" r:id="rId2" imgW="110490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275" y="1506822"/>
                        <a:ext cx="4764579" cy="985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129271" y="2492601"/>
          <a:ext cx="2790743" cy="837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0113" imgH="203112" progId="Equation.DSMT4">
                  <p:embed/>
                </p:oleObj>
              </mc:Choice>
              <mc:Fallback>
                <p:oleObj name="Equation" r:id="rId4" imgW="660113" imgH="203112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9271" y="2492601"/>
                        <a:ext cx="2790743" cy="8372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118994" y="3569156"/>
          <a:ext cx="404600" cy="539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39" imgH="190417" progId="Equation.DSMT4">
                  <p:embed/>
                </p:oleObj>
              </mc:Choice>
              <mc:Fallback>
                <p:oleObj name="Equation" r:id="rId6" imgW="139639" imgH="190417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994" y="3569156"/>
                        <a:ext cx="404600" cy="5394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109126" y="4331778"/>
          <a:ext cx="444889" cy="556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334" imgH="190417" progId="Equation.DSMT4">
                  <p:embed/>
                </p:oleObj>
              </mc:Choice>
              <mc:Fallback>
                <p:oleObj name="Equation" r:id="rId8" imgW="152334" imgH="190417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126" y="4331778"/>
                        <a:ext cx="444889" cy="5561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118994" y="5086598"/>
          <a:ext cx="488405" cy="542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4957" imgH="190335" progId="Equation.DSMT4">
                  <p:embed/>
                </p:oleObj>
              </mc:Choice>
              <mc:Fallback>
                <p:oleObj name="Equation" r:id="rId10" imgW="164957" imgH="190335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994" y="5086598"/>
                        <a:ext cx="488405" cy="5426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020037" y="572155"/>
            <a:ext cx="7629333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Expressions for fields in terms of potentials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1106143"/>
            <a:ext cx="191399" cy="53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endParaRPr kumimoji="0" lang="en-US" altLang="zh-CN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020037" y="3425800"/>
            <a:ext cx="853467" cy="3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where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endParaRPr kumimoji="0" lang="en-US" altLang="zh-CN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607398" y="3762265"/>
            <a:ext cx="3362331" cy="3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is the electric field intensity, 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607399" y="4478570"/>
            <a:ext cx="3407215" cy="3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is the magnetic flux density, 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553579" y="5265640"/>
            <a:ext cx="4380045" cy="3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is the magnetic vector potential, and 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29271" y="5821708"/>
            <a:ext cx="402706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ϕ</a:t>
            </a:r>
            <a:r>
              <a:rPr kumimoji="0" lang="en-US" altLang="zh-CN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   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is the electric scalar potential</a:t>
            </a:r>
            <a:r>
              <a:rPr kumimoji="0" lang="en-US" altLang="zh-CN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6454" y="1506822"/>
            <a:ext cx="4989251" cy="182300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773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261" y="389109"/>
            <a:ext cx="8393430" cy="1251751"/>
          </a:xfrm>
        </p:spPr>
        <p:txBody>
          <a:bodyPr>
            <a:normAutofit fontScale="90000"/>
          </a:bodyPr>
          <a:lstStyle/>
          <a:p>
            <a:pPr lvl="0" defTabSz="685800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Expressions for fields in terms of potentials</a:t>
            </a:r>
            <a:b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b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en-US" altLang="zh-CN" sz="2200" b="1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(Eqns. 2 and 3 are used to relate fields to potentials and Eqns. 1 and 4 to relate potentials to sources)</a:t>
            </a:r>
            <a:endParaRPr lang="en-US" sz="2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261" y="1826311"/>
            <a:ext cx="8920397" cy="45492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7556" y="2645796"/>
            <a:ext cx="2975084" cy="20989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20342" y="2497951"/>
            <a:ext cx="31561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00000"/>
                </a:solidFill>
              </a:rPr>
              <a:t>For a vertical cylinder of length </a:t>
            </a:r>
            <a:r>
              <a:rPr lang="en-US" sz="2800" b="1" dirty="0" err="1">
                <a:solidFill>
                  <a:srgbClr val="800000"/>
                </a:solidFill>
              </a:rPr>
              <a:t>dz</a:t>
            </a:r>
            <a:r>
              <a:rPr lang="en-US" sz="2800" b="1" dirty="0">
                <a:solidFill>
                  <a:srgbClr val="800000"/>
                </a:solidFill>
              </a:rPr>
              <a:t>’, </a:t>
            </a:r>
            <a:r>
              <a:rPr lang="en-US" sz="2800" b="1" dirty="0" err="1">
                <a:solidFill>
                  <a:srgbClr val="800000"/>
                </a:solidFill>
              </a:rPr>
              <a:t>Jdv</a:t>
            </a:r>
            <a:r>
              <a:rPr lang="en-US" sz="2800" b="1" dirty="0">
                <a:solidFill>
                  <a:srgbClr val="800000"/>
                </a:solidFill>
              </a:rPr>
              <a:t>’ = </a:t>
            </a:r>
            <a:r>
              <a:rPr lang="en-US" sz="2800" b="1" dirty="0" err="1">
                <a:solidFill>
                  <a:srgbClr val="800000"/>
                </a:solidFill>
              </a:rPr>
              <a:t>Idz</a:t>
            </a:r>
            <a:r>
              <a:rPr lang="en-US" sz="2800" b="1" dirty="0">
                <a:solidFill>
                  <a:srgbClr val="800000"/>
                </a:solidFill>
              </a:rPr>
              <a:t>’ and no integration is needed in (5.4).</a:t>
            </a:r>
          </a:p>
        </p:txBody>
      </p:sp>
    </p:spTree>
    <p:extLst>
      <p:ext uri="{BB962C8B-B14F-4D97-AF65-F5344CB8AC3E}">
        <p14:creationId xmlns:p14="http://schemas.microsoft.com/office/powerpoint/2010/main" val="2251843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723" y="1964635"/>
            <a:ext cx="11204888" cy="323353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01148" y="365126"/>
            <a:ext cx="7614202" cy="509517"/>
          </a:xfrm>
        </p:spPr>
        <p:txBody>
          <a:bodyPr>
            <a:normAutofit fontScale="90000"/>
          </a:bodyPr>
          <a:lstStyle/>
          <a:p>
            <a:pPr lvl="0" defTabSz="685800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Expressions for fields in terms of potentials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7322" y="2623930"/>
            <a:ext cx="2729948" cy="8746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7565" y="4412974"/>
            <a:ext cx="2385392" cy="9011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4E3A0F6-FDE5-4275-A14E-D63ABFC4CD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111737"/>
              </p:ext>
            </p:extLst>
          </p:nvPr>
        </p:nvGraphicFramePr>
        <p:xfrm>
          <a:off x="5461414" y="2516256"/>
          <a:ext cx="2341466" cy="1089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04900" imgH="520700" progId="Equation.DSMT4">
                  <p:embed/>
                </p:oleObj>
              </mc:Choice>
              <mc:Fallback>
                <p:oleObj name="Equation" r:id="rId3" imgW="1104900" imgH="5207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414" y="2516256"/>
                        <a:ext cx="2341466" cy="108999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989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27" y="1168677"/>
            <a:ext cx="9191854" cy="38247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65468" y="2272683"/>
            <a:ext cx="381740" cy="65694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7006" y="2849732"/>
            <a:ext cx="585926" cy="76348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9037" y="3062796"/>
            <a:ext cx="186431" cy="38174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6151" y="1757779"/>
            <a:ext cx="470517" cy="61255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66478" y="1757779"/>
            <a:ext cx="479394" cy="61255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9920" y="5071270"/>
            <a:ext cx="8208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a vertical current element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Idz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’, only A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nonzero, and there is no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φ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variation (cylindrical symmetry).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4CDACF-D0C1-473E-88DA-5772D0E0E6BD}"/>
              </a:ext>
            </a:extLst>
          </p:cNvPr>
          <p:cNvSpPr txBox="1"/>
          <p:nvPr/>
        </p:nvSpPr>
        <p:spPr>
          <a:xfrm>
            <a:off x="523388" y="192281"/>
            <a:ext cx="7884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Will need to take the curl, the gradient, and the divergence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B4DA88-D809-4294-A97A-0833B4039E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3" t="13695" r="58327" b="63277"/>
          <a:stretch/>
        </p:blipFill>
        <p:spPr>
          <a:xfrm>
            <a:off x="5100336" y="731754"/>
            <a:ext cx="2411790" cy="1735440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B1FF7A-C3B7-4EDD-A4FD-8582FC38B55A}"/>
              </a:ext>
            </a:extLst>
          </p:cNvPr>
          <p:cNvSpPr txBox="1"/>
          <p:nvPr/>
        </p:nvSpPr>
        <p:spPr>
          <a:xfrm>
            <a:off x="523388" y="1137809"/>
            <a:ext cx="82789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sz="2400" b="1" dirty="0"/>
              <a:t>ρ</a:t>
            </a:r>
            <a:r>
              <a:rPr lang="en-US" sz="2400" b="1" dirty="0"/>
              <a:t> = r</a:t>
            </a:r>
          </a:p>
        </p:txBody>
      </p:sp>
    </p:spTree>
    <p:extLst>
      <p:ext uri="{BB962C8B-B14F-4D97-AF65-F5344CB8AC3E}">
        <p14:creationId xmlns:p14="http://schemas.microsoft.com/office/powerpoint/2010/main" val="293703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749360" y="221427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749359" y="2720385"/>
            <a:ext cx="850233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zh-CN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endParaRPr kumimoji="0" lang="en-US" altLang="zh-CN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87068" y="4815366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21638" y="266671"/>
            <a:ext cx="9031960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Conversion of spatial derivatives to time derivatives</a:t>
            </a:r>
            <a:endParaRPr kumimoji="0" lang="en-US" altLang="zh-CN" sz="28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142511" y="407134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953304" y="1138922"/>
          <a:ext cx="804231" cy="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9040" imgH="177480" progId="Equation.DSMT4">
                  <p:embed/>
                </p:oleObj>
              </mc:Choice>
              <mc:Fallback>
                <p:oleObj name="Equation" r:id="rId2" imgW="419040" imgH="177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04" y="1138922"/>
                        <a:ext cx="804231" cy="3574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9284" y="1159494"/>
            <a:ext cx="2677160" cy="3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 spatial derivative  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373991" y="1160909"/>
            <a:ext cx="4660571" cy="3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can be converted to the time derivative 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1024841"/>
            <a:ext cx="18659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endParaRPr kumimoji="0" lang="en-US" altLang="zh-CN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2588996" y="1135732"/>
          <a:ext cx="804231" cy="363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3359" imgH="177646" progId="Equation.DSMT4">
                  <p:embed/>
                </p:oleObj>
              </mc:Choice>
              <mc:Fallback>
                <p:oleObj name="Equation" r:id="rId4" imgW="393359" imgH="177646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8996" y="1135732"/>
                        <a:ext cx="804231" cy="36381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338069"/>
              </p:ext>
            </p:extLst>
          </p:nvPr>
        </p:nvGraphicFramePr>
        <p:xfrm>
          <a:off x="343959" y="2012079"/>
          <a:ext cx="8642726" cy="1030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17900" imgH="419100" progId="Equation.DSMT4">
                  <p:embed/>
                </p:oleObj>
              </mc:Choice>
              <mc:Fallback>
                <p:oleObj name="Equation" r:id="rId6" imgW="3517900" imgH="41910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959" y="2012079"/>
                        <a:ext cx="8642726" cy="103057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517442"/>
              </p:ext>
            </p:extLst>
          </p:nvPr>
        </p:nvGraphicFramePr>
        <p:xfrm>
          <a:off x="343959" y="3429000"/>
          <a:ext cx="8365044" cy="10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200400" imgH="419100" progId="Equation.DSMT4">
                  <p:embed/>
                </p:oleObj>
              </mc:Choice>
              <mc:Fallback>
                <p:oleObj name="Equation" r:id="rId8" imgW="3200400" imgH="41910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959" y="3429000"/>
                        <a:ext cx="8365044" cy="109542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19"/>
          <p:cNvSpPr>
            <a:spLocks noChangeArrowheads="1"/>
          </p:cNvSpPr>
          <p:nvPr/>
        </p:nvSpPr>
        <p:spPr bwMode="auto">
          <a:xfrm>
            <a:off x="2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0" y="1410603"/>
            <a:ext cx="167354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003831"/>
              </p:ext>
            </p:extLst>
          </p:nvPr>
        </p:nvGraphicFramePr>
        <p:xfrm>
          <a:off x="2314699" y="5092365"/>
          <a:ext cx="2010506" cy="97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25500" imgH="393700" progId="Equation.DSMT4">
                  <p:embed/>
                </p:oleObj>
              </mc:Choice>
              <mc:Fallback>
                <p:oleObj name="Equation" r:id="rId10" imgW="825500" imgH="39370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4699" y="5092365"/>
                        <a:ext cx="2010506" cy="9705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23"/>
          <p:cNvSpPr>
            <a:spLocks noChangeArrowheads="1"/>
          </p:cNvSpPr>
          <p:nvPr/>
        </p:nvSpPr>
        <p:spPr bwMode="auto">
          <a:xfrm>
            <a:off x="1018013" y="4830450"/>
            <a:ext cx="779701" cy="60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Thus,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2" name="Rectangle 27"/>
          <p:cNvSpPr>
            <a:spLocks noChangeArrowheads="1"/>
          </p:cNvSpPr>
          <p:nvPr/>
        </p:nvSpPr>
        <p:spPr bwMode="auto">
          <a:xfrm>
            <a:off x="263238" y="5334435"/>
            <a:ext cx="850233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zh-CN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endParaRPr kumimoji="0" lang="en-US" altLang="zh-CN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A6615C-BD2C-4F62-9095-10B00DEBFCDA}"/>
              </a:ext>
            </a:extLst>
          </p:cNvPr>
          <p:cNvSpPr txBox="1"/>
          <p:nvPr/>
        </p:nvSpPr>
        <p:spPr>
          <a:xfrm>
            <a:off x="6270652" y="5145921"/>
            <a:ext cx="2610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 = (r</a:t>
            </a:r>
            <a:r>
              <a:rPr lang="en-US" sz="3200" b="1" baseline="30000" dirty="0"/>
              <a:t>2</a:t>
            </a:r>
            <a:r>
              <a:rPr lang="en-US" sz="3200" b="1" dirty="0"/>
              <a:t> + z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lang="en-US" sz="3200" b="1" dirty="0"/>
              <a:t>)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1/2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91344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2" t="12930" r="8949" b="7340"/>
          <a:stretch/>
        </p:blipFill>
        <p:spPr>
          <a:xfrm>
            <a:off x="1464816" y="699263"/>
            <a:ext cx="6178858" cy="5967184"/>
          </a:xfrm>
          <a:prstGeom prst="rect">
            <a:avLst/>
          </a:prstGeom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74197" y="172493"/>
            <a:ext cx="4106317" cy="3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Arial" panose="020B0604020202020204" pitchFamily="34" charset="0"/>
              </a:rPr>
              <a:t>Four configurations to be considered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4816" y="621437"/>
            <a:ext cx="2539013" cy="2077375"/>
          </a:xfrm>
          <a:prstGeom prst="rect">
            <a:avLst/>
          </a:prstGeom>
          <a:noFill/>
          <a:ln w="28575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80225" y="699263"/>
            <a:ext cx="4261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38330" y="621437"/>
            <a:ext cx="2911876" cy="2432481"/>
          </a:xfrm>
          <a:prstGeom prst="rect">
            <a:avLst/>
          </a:prstGeom>
          <a:noFill/>
          <a:ln w="28575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89250" y="699263"/>
            <a:ext cx="47051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6039" y="3852909"/>
            <a:ext cx="3053918" cy="2104008"/>
          </a:xfrm>
          <a:prstGeom prst="rect">
            <a:avLst/>
          </a:prstGeom>
          <a:noFill/>
          <a:ln w="28575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70665" y="3941685"/>
            <a:ext cx="45276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#3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05165" y="3682855"/>
            <a:ext cx="2858610" cy="2052120"/>
          </a:xfrm>
          <a:prstGeom prst="rect">
            <a:avLst/>
          </a:prstGeom>
          <a:noFill/>
          <a:ln w="28575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44431" y="3757019"/>
            <a:ext cx="43500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#4</a:t>
            </a:r>
          </a:p>
        </p:txBody>
      </p:sp>
    </p:spTree>
    <p:extLst>
      <p:ext uri="{BB962C8B-B14F-4D97-AF65-F5344CB8AC3E}">
        <p14:creationId xmlns:p14="http://schemas.microsoft.com/office/powerpoint/2010/main" val="386646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5352598-E8C2-4BBA-AE0B-B2EB4A3E8727}"/>
              </a:ext>
            </a:extLst>
          </p:cNvPr>
          <p:cNvGraphicFramePr>
            <a:graphicFrameLocks noGrp="1"/>
          </p:cNvGraphicFramePr>
          <p:nvPr/>
        </p:nvGraphicFramePr>
        <p:xfrm>
          <a:off x="165217" y="268445"/>
          <a:ext cx="8813565" cy="6244910"/>
        </p:xfrm>
        <a:graphic>
          <a:graphicData uri="http://schemas.openxmlformats.org/drawingml/2006/table">
            <a:tbl>
              <a:tblPr/>
              <a:tblGrid>
                <a:gridCol w="3693160">
                  <a:extLst>
                    <a:ext uri="{9D8B030D-6E8A-4147-A177-3AD203B41FA5}">
                      <a16:colId xmlns:a16="http://schemas.microsoft.com/office/drawing/2014/main" val="3299324496"/>
                    </a:ext>
                  </a:extLst>
                </a:gridCol>
                <a:gridCol w="1076960">
                  <a:extLst>
                    <a:ext uri="{9D8B030D-6E8A-4147-A177-3AD203B41FA5}">
                      <a16:colId xmlns:a16="http://schemas.microsoft.com/office/drawing/2014/main" val="579937957"/>
                    </a:ext>
                  </a:extLst>
                </a:gridCol>
                <a:gridCol w="1044718">
                  <a:extLst>
                    <a:ext uri="{9D8B030D-6E8A-4147-A177-3AD203B41FA5}">
                      <a16:colId xmlns:a16="http://schemas.microsoft.com/office/drawing/2014/main" val="575999817"/>
                    </a:ext>
                  </a:extLst>
                </a:gridCol>
                <a:gridCol w="1030345">
                  <a:extLst>
                    <a:ext uri="{9D8B030D-6E8A-4147-A177-3AD203B41FA5}">
                      <a16:colId xmlns:a16="http://schemas.microsoft.com/office/drawing/2014/main" val="33502389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02567482"/>
                    </a:ext>
                  </a:extLst>
                </a:gridCol>
                <a:gridCol w="1053982">
                  <a:extLst>
                    <a:ext uri="{9D8B030D-6E8A-4147-A177-3AD203B41FA5}">
                      <a16:colId xmlns:a16="http://schemas.microsoft.com/office/drawing/2014/main" val="1416958395"/>
                    </a:ext>
                  </a:extLst>
                </a:gridCol>
              </a:tblGrid>
              <a:tr h="8505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40740" algn="ctr"/>
                        </a:tabLst>
                      </a:pPr>
                      <a:r>
                        <a:rPr lang="en-US" sz="2000" dirty="0"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Course Sections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Lectures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HW Due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>
                          <a:solidFill>
                            <a:srgbClr val="C00000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Canvas</a:t>
                      </a:r>
                      <a:r>
                        <a:rPr lang="en-US" sz="2000"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Test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Honor-lock</a:t>
                      </a:r>
                      <a:r>
                        <a:rPr lang="en-US" sz="2000" dirty="0"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Section in Course Packet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Chapter/Sections in Text (FOL)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0638353"/>
                  </a:ext>
                </a:extLst>
              </a:tr>
              <a:tr h="5904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Calculation of lightning electromagnetic fields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94640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3055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3055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HW6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3055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04/14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3055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2270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2270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T6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2270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04/16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2270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2270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30250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30250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 App. 3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248369"/>
                  </a:ext>
                </a:extLst>
              </a:tr>
              <a:tr h="3504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Modeling of lightning processes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94640" algn="ctr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457815" algn="ctr"/>
                        </a:tabLst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-	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457815" algn="ctr"/>
                        </a:tabLst>
                      </a:pPr>
                      <a:r>
                        <a:rPr lang="en-US" sz="200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9580142"/>
                  </a:ext>
                </a:extLst>
              </a:tr>
              <a:tr h="6223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Measurement of lightning electric and magnetic fields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94640" algn="ctr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457815" algn="ctr"/>
                        </a:tabLst>
                      </a:pPr>
                      <a:r>
                        <a:rPr lang="en-US" sz="200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-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457815" algn="ctr"/>
                        </a:tabLst>
                      </a:pPr>
                      <a:r>
                        <a:rPr lang="en-US" sz="200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792285"/>
                  </a:ext>
                </a:extLst>
              </a:tr>
              <a:tr h="5904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Lightning locating systems and lightning protection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94640" algn="ctr"/>
                        </a:tabLst>
                      </a:pPr>
                      <a:r>
                        <a:rPr lang="en-US" sz="200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3055" algn="ctr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2270" algn="ctr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30250" algn="ctr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30250" algn="ctr"/>
                        </a:tabLst>
                      </a:pPr>
                      <a:r>
                        <a:rPr lang="en-US" sz="200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06081"/>
                  </a:ext>
                </a:extLst>
              </a:tr>
              <a:tr h="3830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Review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94640" algn="ctr"/>
                        </a:tabLst>
                      </a:pPr>
                      <a:r>
                        <a:rPr lang="en-US" sz="200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3055" algn="ctr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2270" algn="ctr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30250" algn="ctr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0250" algn="ctr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1-9,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0250" algn="ctr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App. 1-4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8602189"/>
                  </a:ext>
                </a:extLst>
              </a:tr>
              <a:tr h="7757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Final Exam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via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Honorlock</a:t>
                      </a: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94640" algn="ctr"/>
                        </a:tabLs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3055" algn="ctr"/>
                        </a:tabLs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2270" algn="ctr"/>
                        </a:tabLs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Apr. 28 (W)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2270" algn="ctr"/>
                        </a:tabLs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12:30-2:30 p.m.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30250" algn="ctr"/>
                        </a:tabLs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0250" algn="ctr"/>
                        </a:tabLs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1-9, App. 1-4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888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157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6" t="45301" r="58191" b="47181"/>
          <a:stretch/>
        </p:blipFill>
        <p:spPr>
          <a:xfrm>
            <a:off x="19252" y="4466881"/>
            <a:ext cx="3691792" cy="873016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749359" y="221427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988725"/>
              </p:ext>
            </p:extLst>
          </p:nvPr>
        </p:nvGraphicFramePr>
        <p:xfrm>
          <a:off x="3636666" y="1233127"/>
          <a:ext cx="3281680" cy="678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43100" imgH="393700" progId="Equation.DSMT4">
                  <p:embed/>
                </p:oleObj>
              </mc:Choice>
              <mc:Fallback>
                <p:oleObj name="Equation" r:id="rId3" imgW="1943100" imgH="3937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666" y="1233127"/>
                        <a:ext cx="3281680" cy="67896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749359" y="2720383"/>
            <a:ext cx="850233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zh-CN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20983" y="159418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27227" y="123464"/>
            <a:ext cx="5407378" cy="1331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Configuration 1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Differential current element at z'=0 in free space; 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Field point P at z&gt;0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43001" y="174378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605088"/>
              </p:ext>
            </p:extLst>
          </p:nvPr>
        </p:nvGraphicFramePr>
        <p:xfrm>
          <a:off x="3602407" y="2346026"/>
          <a:ext cx="5407378" cy="748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098800" imgH="431800" progId="Equation.DSMT4">
                  <p:embed/>
                </p:oleObj>
              </mc:Choice>
              <mc:Fallback>
                <p:oleObj name="Equation" r:id="rId5" imgW="3098800" imgH="4318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407" y="2346026"/>
                        <a:ext cx="5407378" cy="7487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6574952" y="6033413"/>
            <a:ext cx="2049279" cy="43858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magnetostatic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4916940" y="6033413"/>
            <a:ext cx="1435329" cy="43858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(radiation)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3" t="13695" r="58327" b="63277"/>
          <a:stretch/>
        </p:blipFill>
        <p:spPr>
          <a:xfrm>
            <a:off x="227227" y="2330353"/>
            <a:ext cx="3123446" cy="2247523"/>
          </a:xfrm>
          <a:prstGeom prst="rect">
            <a:avLst/>
          </a:prstGeom>
          <a:solidFill>
            <a:srgbClr val="FFFF00"/>
          </a:solidFill>
        </p:spPr>
      </p:pic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0B3497A6-2672-42B5-A4E6-069E13615C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994002"/>
              </p:ext>
            </p:extLst>
          </p:nvPr>
        </p:nvGraphicFramePr>
        <p:xfrm>
          <a:off x="3637862" y="3469097"/>
          <a:ext cx="5407379" cy="765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035300" imgH="431800" progId="Equation.DSMT4">
                  <p:embed/>
                </p:oleObj>
              </mc:Choice>
              <mc:Fallback>
                <p:oleObj name="Equation" r:id="rId7" imgW="3035300" imgH="43180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7862" y="3469097"/>
                        <a:ext cx="5407379" cy="7651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3C73717C-7E87-4D5A-BB96-6345BEFDF1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512494"/>
              </p:ext>
            </p:extLst>
          </p:nvPr>
        </p:nvGraphicFramePr>
        <p:xfrm>
          <a:off x="2656272" y="5203428"/>
          <a:ext cx="5923426" cy="817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098800" imgH="431800" progId="Equation.DSMT4">
                  <p:embed/>
                </p:oleObj>
              </mc:Choice>
              <mc:Fallback>
                <p:oleObj name="Equation" r:id="rId9" imgW="3098800" imgH="431800" progId="Equation.DSMT4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6272" y="5203428"/>
                        <a:ext cx="5923426" cy="81708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4ADDFE60-F2A5-418F-94CB-398798D4F9D9}"/>
              </a:ext>
            </a:extLst>
          </p:cNvPr>
          <p:cNvSpPr txBox="1"/>
          <p:nvPr/>
        </p:nvSpPr>
        <p:spPr>
          <a:xfrm>
            <a:off x="4344773" y="4495542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Noting that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r/R = sin(180</a:t>
            </a:r>
            <a:r>
              <a:rPr kumimoji="0" lang="en-US" altLang="zh-CN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– θ) =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sinθ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we can also write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76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7976542" y="4054511"/>
            <a:ext cx="238435" cy="24333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Oval 37"/>
          <p:cNvSpPr/>
          <p:nvPr/>
        </p:nvSpPr>
        <p:spPr>
          <a:xfrm>
            <a:off x="5156348" y="4037680"/>
            <a:ext cx="310309" cy="2769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highlight>
                <a:srgbClr val="FFFF00"/>
              </a:highlight>
            </a:endParaRPr>
          </a:p>
        </p:txBody>
      </p:sp>
      <p:sp>
        <p:nvSpPr>
          <p:cNvPr id="8" name="Oval 7"/>
          <p:cNvSpPr/>
          <p:nvPr/>
        </p:nvSpPr>
        <p:spPr>
          <a:xfrm>
            <a:off x="3268150" y="4466993"/>
            <a:ext cx="255543" cy="24245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853420" y="4477319"/>
            <a:ext cx="270164" cy="24938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87067" y="4815366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142509" y="407134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1024839"/>
            <a:ext cx="18659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75"/>
              <a:t> </a:t>
            </a:r>
            <a:endParaRPr lang="en-US" altLang="zh-CN" sz="1350">
              <a:latin typeface="Arial" panose="020B0604020202020204" pitchFamily="34" charset="0"/>
            </a:endParaRPr>
          </a:p>
        </p:txBody>
      </p:sp>
      <p:sp>
        <p:nvSpPr>
          <p:cNvPr id="34" name="Rectangle 19"/>
          <p:cNvSpPr>
            <a:spLocks noChangeArrowheads="1"/>
          </p:cNvSpPr>
          <p:nvPr/>
        </p:nvSpPr>
        <p:spPr bwMode="auto">
          <a:xfrm>
            <a:off x="1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42" name="Rectangle 27"/>
          <p:cNvSpPr>
            <a:spLocks noChangeArrowheads="1"/>
          </p:cNvSpPr>
          <p:nvPr/>
        </p:nvSpPr>
        <p:spPr bwMode="auto">
          <a:xfrm>
            <a:off x="263237" y="5334432"/>
            <a:ext cx="850233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675"/>
              <a:t> </a:t>
            </a:r>
            <a:endParaRPr lang="en-US" altLang="zh-CN" sz="1350">
              <a:latin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440306"/>
              </p:ext>
            </p:extLst>
          </p:nvPr>
        </p:nvGraphicFramePr>
        <p:xfrm>
          <a:off x="639192" y="670370"/>
          <a:ext cx="1961768" cy="913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04900" imgH="520700" progId="Equation.DSMT4">
                  <p:embed/>
                </p:oleObj>
              </mc:Choice>
              <mc:Fallback>
                <p:oleObj name="Equation" r:id="rId2" imgW="1104900" imgH="520700" progId="Equation.DSMT4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192" y="670370"/>
                        <a:ext cx="1961768" cy="913236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447040" y="177499"/>
            <a:ext cx="2447017" cy="6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ea typeface="SimSun" panose="02010600030101010101" pitchFamily="2" charset="-122"/>
                <a:cs typeface="Times New Roman" panose="02020603050405020304" pitchFamily="18" charset="0"/>
              </a:rPr>
              <a:t>Lorentz </a:t>
            </a:r>
            <a:r>
              <a:rPr lang="en-US" altLang="zh-CN" sz="2400" b="1" dirty="0">
                <a:ea typeface="SimSun" panose="02010600030101010101" pitchFamily="2" charset="-122"/>
                <a:cs typeface="Arial" panose="020B0604020202020204" pitchFamily="34" charset="0"/>
              </a:rPr>
              <a:t>condition</a:t>
            </a:r>
            <a:r>
              <a:rPr lang="en-US" altLang="zh-CN" sz="2400" dirty="0"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en-US" altLang="zh-CN" sz="2400" dirty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500" dirty="0">
              <a:latin typeface="Arial" panose="020B0604020202020204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255946"/>
              </p:ext>
            </p:extLst>
          </p:nvPr>
        </p:nvGraphicFramePr>
        <p:xfrm>
          <a:off x="2835205" y="669151"/>
          <a:ext cx="6180738" cy="950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62400" imgH="609600" progId="Equation.DSMT4">
                  <p:embed/>
                </p:oleObj>
              </mc:Choice>
              <mc:Fallback>
                <p:oleObj name="Equation" r:id="rId4" imgW="3962400" imgH="60960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5205" y="669151"/>
                        <a:ext cx="6180738" cy="9508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231182" y="1707266"/>
            <a:ext cx="7421006" cy="60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ea typeface="SimSun" panose="02010600030101010101" pitchFamily="2" charset="-122"/>
                <a:cs typeface="Times New Roman" panose="02020603050405020304" pitchFamily="18" charset="0"/>
              </a:rPr>
              <a:t>The electric field intensity expression has three terms and is given by: </a:t>
            </a:r>
            <a:endParaRPr lang="en-US" altLang="zh-CN" sz="2000" dirty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500" dirty="0">
              <a:latin typeface="Arial" panose="020B0604020202020204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390447"/>
              </p:ext>
            </p:extLst>
          </p:nvPr>
        </p:nvGraphicFramePr>
        <p:xfrm>
          <a:off x="69283" y="3902044"/>
          <a:ext cx="6461948" cy="1381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130800" imgH="1092200" progId="Equation.DSMT4">
                  <p:embed/>
                </p:oleObj>
              </mc:Choice>
              <mc:Fallback>
                <p:oleObj name="Equation" r:id="rId6" imgW="5130800" imgH="1092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83" y="3902044"/>
                        <a:ext cx="6461948" cy="13812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918697"/>
              </p:ext>
            </p:extLst>
          </p:nvPr>
        </p:nvGraphicFramePr>
        <p:xfrm>
          <a:off x="4398188" y="3438465"/>
          <a:ext cx="5911850" cy="153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092700" imgH="1193800" progId="Equation.DSMT4">
                  <p:embed/>
                </p:oleObj>
              </mc:Choice>
              <mc:Fallback>
                <p:oleObj name="Equation" r:id="rId8" imgW="5092700" imgH="1193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8188" y="3438465"/>
                        <a:ext cx="5911850" cy="1535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116177"/>
              </p:ext>
            </p:extLst>
          </p:nvPr>
        </p:nvGraphicFramePr>
        <p:xfrm>
          <a:off x="1605215" y="5710270"/>
          <a:ext cx="8197055" cy="743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029200" imgH="457200" progId="Equation.DSMT4">
                  <p:embed/>
                </p:oleObj>
              </mc:Choice>
              <mc:Fallback>
                <p:oleObj name="Equation" r:id="rId10" imgW="5029200" imgH="45720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5215" y="5710270"/>
                        <a:ext cx="8197055" cy="7437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475321" y="2143982"/>
                <a:ext cx="6719832" cy="5908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>
                        <a:latin typeface="Cambria Math" panose="02040503050406030204" pitchFamily="18" charset="0"/>
                      </a:rPr>
                      <m:t>d</m:t>
                    </m:r>
                    <m:acc>
                      <m:accPr>
                        <m:chr m:val="̅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</m:acc>
                    <m:r>
                      <a:rPr lang="en-US" sz="210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m:rPr>
                        <m:sty m:val="p"/>
                      </m:rPr>
                      <a:rPr lang="el-GR" sz="2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ϕ</m:t>
                    </m:r>
                    <m:r>
                      <a:rPr lang="en-US" sz="21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̅"/>
                            <m:ctrlP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</m:e>
                        </m:acc>
                      </m:num>
                      <m:den>
                        <m:r>
                          <a:rPr lang="en-US" sz="21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den>
                    </m:f>
                    <m:r>
                      <a:rPr lang="en-US" sz="21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1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m:rPr>
                            <m:sty m:val="p"/>
                          </m:rPr>
                          <a:rPr lang="el-GR" sz="21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ϕ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a:rPr lang="en-US" sz="2100">
                        <a:latin typeface="Cambria Math" panose="02040503050406030204" pitchFamily="18" charset="0"/>
                      </a:rPr>
                      <m:t>+  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21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m:rPr>
                            <m:sty m:val="p"/>
                          </m:rPr>
                          <a:rPr lang="el-GR" sz="21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ϕ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</m:sSub>
                    <m:r>
                      <a:rPr lang="en-US" sz="21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̅"/>
                            <m:ctrlP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</m:e>
                        </m:acc>
                      </m:num>
                      <m:den>
                        <m:r>
                          <a:rPr lang="en-US" sz="21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den>
                    </m:f>
                    <m:r>
                      <a:rPr lang="en-US" sz="210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321" y="2143982"/>
                <a:ext cx="6719832" cy="590867"/>
              </a:xfrm>
              <a:prstGeom prst="rect">
                <a:avLst/>
              </a:prstGeom>
              <a:blipFill>
                <a:blip r:embed="rId13"/>
                <a:stretch>
                  <a:fillRect b="-7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2025036" y="2894597"/>
                <a:ext cx="2997315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100">
                          <a:latin typeface="Cambria Math" panose="02040503050406030204" pitchFamily="18" charset="0"/>
                        </a:rPr>
                        <m:t>d</m:t>
                      </m:r>
                      <m:acc>
                        <m:accPr>
                          <m:chr m:val="̅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</m:acc>
                      <m:r>
                        <a:rPr lang="en-US" sz="21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dE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1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lang="en-US" sz="2100">
                              <a:latin typeface="Cambria Math" panose="02040503050406030204" pitchFamily="18" charset="0"/>
                            </a:rPr>
                            <m:t>  </m:t>
                          </m:r>
                        </m:sub>
                      </m:sSub>
                      <m:r>
                        <a:rPr lang="en-US" sz="2100">
                          <a:latin typeface="Cambria Math" panose="02040503050406030204" pitchFamily="18" charset="0"/>
                        </a:rPr>
                        <m:t>+  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dE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z</m:t>
                          </m:r>
                        </m:sub>
                      </m:sSub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1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en-US" sz="2100">
                              <a:latin typeface="Cambria Math" panose="02040503050406030204" pitchFamily="18" charset="0"/>
                            </a:rPr>
                            <m:t>  </m:t>
                          </m:r>
                        </m:sub>
                      </m:sSub>
                      <m:r>
                        <a:rPr lang="en-US" sz="21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036" y="2894597"/>
                <a:ext cx="2997315" cy="4154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941685" y="2831977"/>
            <a:ext cx="825624" cy="54153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67309" y="3399930"/>
            <a:ext cx="4376691" cy="157364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96287" y="2059619"/>
            <a:ext cx="1438183" cy="6752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61459" y="5638658"/>
            <a:ext cx="6221082" cy="93215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583879" y="944048"/>
            <a:ext cx="528109" cy="38834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7040" y="3959706"/>
            <a:ext cx="4052143" cy="1381272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18877" y="2851673"/>
            <a:ext cx="723472" cy="521042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06952" y="2059619"/>
            <a:ext cx="747545" cy="67523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078724" y="1127192"/>
            <a:ext cx="434984" cy="388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976542" y="944047"/>
            <a:ext cx="426084" cy="388349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56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8" grpId="0" animBg="1"/>
      <p:bldP spid="8" grpId="0" animBg="1"/>
      <p:bldP spid="2" grpId="0" animBg="1"/>
      <p:bldP spid="36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749359" y="221427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749359" y="2720383"/>
            <a:ext cx="850233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675"/>
              <a:t> </a:t>
            </a:r>
            <a:endParaRPr lang="en-US" altLang="zh-CN" sz="1350"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87067" y="4815366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142509" y="407134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1024839"/>
            <a:ext cx="18659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75"/>
              <a:t> </a:t>
            </a:r>
            <a:endParaRPr lang="en-US" altLang="zh-CN" sz="1350">
              <a:latin typeface="Arial" panose="020B0604020202020204" pitchFamily="34" charset="0"/>
            </a:endParaRPr>
          </a:p>
        </p:txBody>
      </p:sp>
      <p:sp>
        <p:nvSpPr>
          <p:cNvPr id="34" name="Rectangle 19"/>
          <p:cNvSpPr>
            <a:spLocks noChangeArrowheads="1"/>
          </p:cNvSpPr>
          <p:nvPr/>
        </p:nvSpPr>
        <p:spPr bwMode="auto">
          <a:xfrm>
            <a:off x="1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1814222" y="1386072"/>
            <a:ext cx="167354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1350">
              <a:latin typeface="Arial" panose="020B0604020202020204" pitchFamily="34" charset="0"/>
            </a:endParaRPr>
          </a:p>
        </p:txBody>
      </p:sp>
      <p:sp>
        <p:nvSpPr>
          <p:cNvPr id="42" name="Rectangle 27"/>
          <p:cNvSpPr>
            <a:spLocks noChangeArrowheads="1"/>
          </p:cNvSpPr>
          <p:nvPr/>
        </p:nvSpPr>
        <p:spPr bwMode="auto">
          <a:xfrm>
            <a:off x="263237" y="5334432"/>
            <a:ext cx="850233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675"/>
              <a:t> </a:t>
            </a:r>
            <a:endParaRPr lang="en-US" altLang="zh-CN" sz="1350">
              <a:latin typeface="Arial" panose="020B0604020202020204" pitchFamily="34" charset="0"/>
            </a:endParaRPr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3539837" y="5650934"/>
            <a:ext cx="850233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675"/>
              <a:t> </a:t>
            </a:r>
            <a:endParaRPr lang="en-US" altLang="zh-CN" sz="1350">
              <a:latin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90961"/>
              </p:ext>
            </p:extLst>
          </p:nvPr>
        </p:nvGraphicFramePr>
        <p:xfrm>
          <a:off x="3501750" y="837027"/>
          <a:ext cx="463203" cy="422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713" imgH="203024" progId="Equation.DSMT4">
                  <p:embed/>
                </p:oleObj>
              </mc:Choice>
              <mc:Fallback>
                <p:oleObj name="Equation" r:id="rId2" imgW="215713" imgH="203024" progId="Equation.DSMT4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1750" y="837027"/>
                        <a:ext cx="463203" cy="42292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945506"/>
              </p:ext>
            </p:extLst>
          </p:nvPr>
        </p:nvGraphicFramePr>
        <p:xfrm>
          <a:off x="350200" y="2610893"/>
          <a:ext cx="8477401" cy="1090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292600" imgH="558800" progId="Equation.DSMT4">
                  <p:embed/>
                </p:oleObj>
              </mc:Choice>
              <mc:Fallback>
                <p:oleObj name="Equation" r:id="rId4" imgW="4292600" imgH="558800" progId="Equation.DSMT4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200" y="2610893"/>
                        <a:ext cx="8477401" cy="109022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 w="28575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116328"/>
              </p:ext>
            </p:extLst>
          </p:nvPr>
        </p:nvGraphicFramePr>
        <p:xfrm>
          <a:off x="93295" y="4254146"/>
          <a:ext cx="8991212" cy="1026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38700" imgH="558800" progId="Equation.DSMT4">
                  <p:embed/>
                </p:oleObj>
              </mc:Choice>
              <mc:Fallback>
                <p:oleObj name="Equation" r:id="rId6" imgW="4838700" imgH="558800" progId="Equation.DSMT4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95" y="4254146"/>
                        <a:ext cx="8991212" cy="1026557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15514" y="862820"/>
            <a:ext cx="3105337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ea typeface="SimSun" panose="02010600030101010101" pitchFamily="2" charset="-122"/>
                <a:cs typeface="Times New Roman" panose="02020603050405020304" pitchFamily="18" charset="0"/>
              </a:rPr>
              <a:t>The two components of</a:t>
            </a:r>
            <a:endParaRPr lang="en-US" altLang="zh-CN" sz="2400" dirty="0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142509" y="821369"/>
            <a:ext cx="4570547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ea typeface="SimSun" panose="02010600030101010101" pitchFamily="2" charset="-122"/>
                <a:cs typeface="Times New Roman" panose="02020603050405020304" pitchFamily="18" charset="0"/>
              </a:rPr>
              <a:t>can be expressed as follows (</a:t>
            </a:r>
            <a:r>
              <a:rPr lang="en-US" altLang="zh-CN" sz="2400" b="1" dirty="0">
                <a:ea typeface="SimSun" panose="02010600030101010101" pitchFamily="2" charset="-122"/>
                <a:cs typeface="Times New Roman" panose="02020603050405020304" pitchFamily="18" charset="0"/>
              </a:rPr>
              <a:t>z’ = 0</a:t>
            </a:r>
            <a:r>
              <a:rPr lang="en-US" altLang="zh-CN" sz="2400" dirty="0">
                <a:ea typeface="SimSun" panose="02010600030101010101" pitchFamily="2" charset="-122"/>
                <a:cs typeface="Times New Roman" panose="02020603050405020304" pitchFamily="18" charset="0"/>
              </a:rPr>
              <a:t>):</a:t>
            </a:r>
            <a:endParaRPr lang="en-US" altLang="zh-CN" sz="2400" dirty="0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1974131" y="5345184"/>
            <a:ext cx="1862689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highlight>
                  <a:srgbClr val="FFFF00"/>
                </a:highlight>
                <a:ea typeface="SimSun" panose="02010600030101010101" pitchFamily="2" charset="-122"/>
                <a:cs typeface="Times New Roman" panose="02020603050405020304" pitchFamily="18" charset="0"/>
              </a:rPr>
              <a:t>(electrostatic)</a:t>
            </a:r>
            <a:endParaRPr lang="en-US" altLang="zh-CN" sz="2400" dirty="0">
              <a:highlight>
                <a:srgbClr val="FFFF00"/>
              </a:highlight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4753932" y="5347910"/>
            <a:ext cx="1507464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highlight>
                  <a:srgbClr val="FFFF00"/>
                </a:highlight>
                <a:ea typeface="SimSun" panose="02010600030101010101" pitchFamily="2" charset="-122"/>
                <a:cs typeface="Times New Roman" panose="02020603050405020304" pitchFamily="18" charset="0"/>
              </a:rPr>
              <a:t>(induction)</a:t>
            </a:r>
            <a:endParaRPr lang="en-US" altLang="zh-CN" sz="2400" dirty="0"/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7266057" y="5345184"/>
            <a:ext cx="1446999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highlight>
                  <a:srgbClr val="FFFF00"/>
                </a:highlight>
                <a:ea typeface="SimSun" panose="02010600030101010101" pitchFamily="2" charset="-122"/>
                <a:cs typeface="Times New Roman" panose="02020603050405020304" pitchFamily="18" charset="0"/>
              </a:rPr>
              <a:t>(radiation)</a:t>
            </a:r>
            <a:endParaRPr lang="en-US" altLang="zh-CN" sz="2400" dirty="0"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571847" y="1612094"/>
                <a:ext cx="400030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d</m:t>
                      </m:r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</m:acc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dE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  </m:t>
                          </m:r>
                        </m:sub>
                      </m:sSub>
                      <m:r>
                        <a:rPr lang="en-US" sz="2800">
                          <a:latin typeface="Cambria Math" panose="02040503050406030204" pitchFamily="18" charset="0"/>
                        </a:rPr>
                        <m:t>+ 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dE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z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  </m:t>
                          </m:r>
                        </m:sub>
                      </m:sSub>
                      <m:r>
                        <a:rPr lang="en-US" sz="28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847" y="1612094"/>
                <a:ext cx="400030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729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  <p:bldP spid="20" grpId="0"/>
      <p:bldP spid="21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5352598-E8C2-4BBA-AE0B-B2EB4A3E8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213389"/>
              </p:ext>
            </p:extLst>
          </p:nvPr>
        </p:nvGraphicFramePr>
        <p:xfrm>
          <a:off x="165217" y="268445"/>
          <a:ext cx="8813565" cy="6244910"/>
        </p:xfrm>
        <a:graphic>
          <a:graphicData uri="http://schemas.openxmlformats.org/drawingml/2006/table">
            <a:tbl>
              <a:tblPr/>
              <a:tblGrid>
                <a:gridCol w="3693160">
                  <a:extLst>
                    <a:ext uri="{9D8B030D-6E8A-4147-A177-3AD203B41FA5}">
                      <a16:colId xmlns:a16="http://schemas.microsoft.com/office/drawing/2014/main" val="3299324496"/>
                    </a:ext>
                  </a:extLst>
                </a:gridCol>
                <a:gridCol w="1076960">
                  <a:extLst>
                    <a:ext uri="{9D8B030D-6E8A-4147-A177-3AD203B41FA5}">
                      <a16:colId xmlns:a16="http://schemas.microsoft.com/office/drawing/2014/main" val="579937957"/>
                    </a:ext>
                  </a:extLst>
                </a:gridCol>
                <a:gridCol w="1044718">
                  <a:extLst>
                    <a:ext uri="{9D8B030D-6E8A-4147-A177-3AD203B41FA5}">
                      <a16:colId xmlns:a16="http://schemas.microsoft.com/office/drawing/2014/main" val="575999817"/>
                    </a:ext>
                  </a:extLst>
                </a:gridCol>
                <a:gridCol w="1030345">
                  <a:extLst>
                    <a:ext uri="{9D8B030D-6E8A-4147-A177-3AD203B41FA5}">
                      <a16:colId xmlns:a16="http://schemas.microsoft.com/office/drawing/2014/main" val="33502389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02567482"/>
                    </a:ext>
                  </a:extLst>
                </a:gridCol>
                <a:gridCol w="1053982">
                  <a:extLst>
                    <a:ext uri="{9D8B030D-6E8A-4147-A177-3AD203B41FA5}">
                      <a16:colId xmlns:a16="http://schemas.microsoft.com/office/drawing/2014/main" val="1416958395"/>
                    </a:ext>
                  </a:extLst>
                </a:gridCol>
              </a:tblGrid>
              <a:tr h="8505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40740" algn="ctr"/>
                        </a:tabLst>
                      </a:pPr>
                      <a:r>
                        <a:rPr lang="en-US" sz="2000" dirty="0"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Course Sections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Lectures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HW Due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>
                          <a:solidFill>
                            <a:srgbClr val="C00000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Canvas</a:t>
                      </a:r>
                      <a:r>
                        <a:rPr lang="en-US" sz="2000"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Test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Honor-lock</a:t>
                      </a:r>
                      <a:r>
                        <a:rPr lang="en-US" sz="2000" dirty="0"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Section in Course Packet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Chapter/Sections in Text (FOL)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0638353"/>
                  </a:ext>
                </a:extLst>
              </a:tr>
              <a:tr h="5904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Calculation of lightning electromagnetic fields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94640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3055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3055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HW6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3055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04/14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3055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2270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2270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T6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2270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04/16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2270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2270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30250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30250" algn="ctr"/>
                        </a:tabLs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 App. 3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248369"/>
                  </a:ext>
                </a:extLst>
              </a:tr>
              <a:tr h="3504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Modeling of lightning processes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94640" algn="ctr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457815" algn="ctr"/>
                        </a:tabLst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-	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457815" algn="ctr"/>
                        </a:tabLst>
                      </a:pPr>
                      <a:r>
                        <a:rPr lang="en-US" sz="200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9580142"/>
                  </a:ext>
                </a:extLst>
              </a:tr>
              <a:tr h="6223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Measurement of lightning electric and magnetic fields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94640" algn="ctr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457815" algn="ctr"/>
                        </a:tabLst>
                      </a:pPr>
                      <a:r>
                        <a:rPr lang="en-US" sz="200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-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457815" algn="ctr"/>
                        </a:tabLst>
                      </a:pPr>
                      <a:r>
                        <a:rPr lang="en-US" sz="200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792285"/>
                  </a:ext>
                </a:extLst>
              </a:tr>
              <a:tr h="5904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Lightning locating systems and lightning protection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94640" algn="ctr"/>
                        </a:tabLst>
                      </a:pPr>
                      <a:r>
                        <a:rPr lang="en-US" sz="200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3055" algn="ctr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2270" algn="ctr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30250" algn="ctr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30250" algn="ctr"/>
                        </a:tabLst>
                      </a:pPr>
                      <a:r>
                        <a:rPr lang="en-US" sz="200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06081"/>
                  </a:ext>
                </a:extLst>
              </a:tr>
              <a:tr h="3830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Review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94640" algn="ctr"/>
                        </a:tabLst>
                      </a:pPr>
                      <a:r>
                        <a:rPr lang="en-US" sz="200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3055" algn="ctr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2270" algn="ctr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30250" algn="ctr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0250" algn="ctr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1-9,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0250" algn="ctr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App. 1-4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8602189"/>
                  </a:ext>
                </a:extLst>
              </a:tr>
              <a:tr h="7757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Final Exam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via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Honorlock</a:t>
                      </a: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94640" algn="ctr"/>
                        </a:tabLs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3055" algn="ctr"/>
                        </a:tabLs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2270" algn="ctr"/>
                        </a:tabLs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Apr. 28 (W)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2270" algn="ctr"/>
                        </a:tabLs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12:30-2:30 p.m.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30250" algn="ctr"/>
                        </a:tabLs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0250" algn="ctr"/>
                        </a:tabLs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CG Time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1-9, App. 1-4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5" marR="3261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888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793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2" t="12930" r="8949" b="7340"/>
          <a:stretch/>
        </p:blipFill>
        <p:spPr>
          <a:xfrm>
            <a:off x="1464816" y="699263"/>
            <a:ext cx="6178858" cy="5967184"/>
          </a:xfrm>
          <a:prstGeom prst="rect">
            <a:avLst/>
          </a:prstGeom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74197" y="172493"/>
            <a:ext cx="4106317" cy="3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Arial" panose="020B0604020202020204" pitchFamily="34" charset="0"/>
              </a:rPr>
              <a:t>Four configurations to be considered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4816" y="621437"/>
            <a:ext cx="2539013" cy="2077375"/>
          </a:xfrm>
          <a:prstGeom prst="rect">
            <a:avLst/>
          </a:prstGeom>
          <a:noFill/>
          <a:ln w="28575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0225" y="699263"/>
            <a:ext cx="4261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38330" y="621437"/>
            <a:ext cx="2911876" cy="2432481"/>
          </a:xfrm>
          <a:prstGeom prst="rect">
            <a:avLst/>
          </a:prstGeom>
          <a:noFill/>
          <a:ln w="28575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9250" y="699263"/>
            <a:ext cx="47051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6039" y="3852909"/>
            <a:ext cx="3053918" cy="2104008"/>
          </a:xfrm>
          <a:prstGeom prst="rect">
            <a:avLst/>
          </a:prstGeom>
          <a:noFill/>
          <a:ln w="28575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70665" y="3941685"/>
            <a:ext cx="45276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05165" y="3682855"/>
            <a:ext cx="2858610" cy="2052120"/>
          </a:xfrm>
          <a:prstGeom prst="rect">
            <a:avLst/>
          </a:prstGeom>
          <a:noFill/>
          <a:ln w="28575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44431" y="3757019"/>
            <a:ext cx="43500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#4</a:t>
            </a:r>
          </a:p>
        </p:txBody>
      </p:sp>
    </p:spTree>
    <p:extLst>
      <p:ext uri="{BB962C8B-B14F-4D97-AF65-F5344CB8AC3E}">
        <p14:creationId xmlns:p14="http://schemas.microsoft.com/office/powerpoint/2010/main" val="110734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200721" y="714486"/>
            <a:ext cx="7883237" cy="160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Configuration 2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  <a:ea typeface="SimSun" panose="02010600030101010101" pitchFamily="2" charset="-122"/>
                <a:cs typeface="Arial" panose="020B0604020202020204" pitchFamily="34" charset="0"/>
              </a:rPr>
              <a:t>Elevated differential current element (z'&gt;0) and its image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Field point P at z&gt;0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8" t="13181" r="3737" b="46748"/>
          <a:stretch/>
        </p:blipFill>
        <p:spPr>
          <a:xfrm>
            <a:off x="-4206" y="2130634"/>
            <a:ext cx="3930351" cy="3520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3292" y="1673060"/>
            <a:ext cx="44635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2000" dirty="0"/>
              <a:t>Differential current element elevated to height z’&gt;0</a:t>
            </a:r>
          </a:p>
          <a:p>
            <a:endParaRPr lang="en-US" sz="2000" dirty="0"/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2000" dirty="0"/>
              <a:t>Lower half-space (z&lt;0 – perfectly conducting ground)</a:t>
            </a:r>
          </a:p>
          <a:p>
            <a:endParaRPr lang="en-US" sz="2000" dirty="0"/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2000" dirty="0"/>
              <a:t>Using the Image Theory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2000" dirty="0"/>
              <a:t>Field point P at z height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3292" y="4678348"/>
            <a:ext cx="51331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en-US" sz="2000" dirty="0"/>
              <a:t>The vectorial sum of field contributions from the real and image current elements at field point P (z&gt;0) is identical to the field at point P in the original configuration (a single current element above the ground plane)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9FAF21-B1B3-4A50-8E91-D47D99F28982}"/>
              </a:ext>
            </a:extLst>
          </p:cNvPr>
          <p:cNvSpPr txBox="1"/>
          <p:nvPr/>
        </p:nvSpPr>
        <p:spPr>
          <a:xfrm>
            <a:off x="606486" y="5554585"/>
            <a:ext cx="305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Real: z =&gt; (z – z’)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Image: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 =&gt; (z + z’)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13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749359" y="221427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749359" y="2720383"/>
            <a:ext cx="850233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675"/>
              <a:t> </a:t>
            </a:r>
            <a:endParaRPr lang="en-US" altLang="zh-CN" sz="1350"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87067" y="4815366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142509" y="407134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1024839"/>
            <a:ext cx="18659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75" dirty="0"/>
              <a:t> </a:t>
            </a:r>
            <a:endParaRPr lang="en-US" altLang="zh-CN" sz="1350" dirty="0">
              <a:latin typeface="Arial" panose="020B0604020202020204" pitchFamily="34" charset="0"/>
            </a:endParaRPr>
          </a:p>
        </p:txBody>
      </p:sp>
      <p:sp>
        <p:nvSpPr>
          <p:cNvPr id="34" name="Rectangle 19"/>
          <p:cNvSpPr>
            <a:spLocks noChangeArrowheads="1"/>
          </p:cNvSpPr>
          <p:nvPr/>
        </p:nvSpPr>
        <p:spPr bwMode="auto">
          <a:xfrm>
            <a:off x="1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0" y="1410601"/>
            <a:ext cx="167354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1350">
              <a:latin typeface="Arial" panose="020B0604020202020204" pitchFamily="34" charset="0"/>
            </a:endParaRPr>
          </a:p>
        </p:txBody>
      </p:sp>
      <p:sp>
        <p:nvSpPr>
          <p:cNvPr id="42" name="Rectangle 27"/>
          <p:cNvSpPr>
            <a:spLocks noChangeArrowheads="1"/>
          </p:cNvSpPr>
          <p:nvPr/>
        </p:nvSpPr>
        <p:spPr bwMode="auto">
          <a:xfrm>
            <a:off x="263237" y="5334432"/>
            <a:ext cx="850233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675"/>
              <a:t> </a:t>
            </a:r>
            <a:endParaRPr lang="en-US" altLang="zh-CN" sz="1350">
              <a:latin typeface="Arial" panose="020B0604020202020204" pitchFamily="34" charset="0"/>
            </a:endParaRPr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263237" y="3233329"/>
            <a:ext cx="850233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675"/>
              <a:t> </a:t>
            </a:r>
            <a:endParaRPr lang="en-US" altLang="zh-CN" sz="1350">
              <a:latin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7" t="13047" r="9018" b="46748"/>
          <a:stretch/>
        </p:blipFill>
        <p:spPr>
          <a:xfrm>
            <a:off x="56169" y="1315819"/>
            <a:ext cx="3008015" cy="3399965"/>
          </a:xfrm>
          <a:prstGeom prst="rect">
            <a:avLst/>
          </a:prstGeom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803706"/>
              </p:ext>
            </p:extLst>
          </p:nvPr>
        </p:nvGraphicFramePr>
        <p:xfrm>
          <a:off x="3783045" y="1402456"/>
          <a:ext cx="3817808" cy="490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292600" imgH="558800" progId="Equation.DSMT4">
                  <p:embed/>
                </p:oleObj>
              </mc:Choice>
              <mc:Fallback>
                <p:oleObj name="Equation" r:id="rId3" imgW="4292600" imgH="558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3045" y="1402456"/>
                        <a:ext cx="3817808" cy="49098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086365"/>
              </p:ext>
            </p:extLst>
          </p:nvPr>
        </p:nvGraphicFramePr>
        <p:xfrm>
          <a:off x="3582163" y="2504406"/>
          <a:ext cx="5162717" cy="1263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051080" imgH="990360" progId="Equation.DSMT4">
                  <p:embed/>
                </p:oleObj>
              </mc:Choice>
              <mc:Fallback>
                <p:oleObj name="Equation" r:id="rId5" imgW="4051080" imgH="9903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2163" y="2504406"/>
                        <a:ext cx="5162717" cy="1263347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832642"/>
              </p:ext>
            </p:extLst>
          </p:nvPr>
        </p:nvGraphicFramePr>
        <p:xfrm>
          <a:off x="3656082" y="3961708"/>
          <a:ext cx="4293725" cy="490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838700" imgH="558800" progId="Equation.DSMT4">
                  <p:embed/>
                </p:oleObj>
              </mc:Choice>
              <mc:Fallback>
                <p:oleObj name="Equation" r:id="rId7" imgW="4838700" imgH="558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82" y="3961708"/>
                        <a:ext cx="4293725" cy="490229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944298"/>
              </p:ext>
            </p:extLst>
          </p:nvPr>
        </p:nvGraphicFramePr>
        <p:xfrm>
          <a:off x="3508663" y="4701512"/>
          <a:ext cx="5635337" cy="1293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648200" imgH="1066800" progId="Equation.DSMT4">
                  <p:embed/>
                </p:oleObj>
              </mc:Choice>
              <mc:Fallback>
                <p:oleObj name="Equation" r:id="rId9" imgW="4648200" imgH="1066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663" y="4701512"/>
                        <a:ext cx="5635337" cy="1293356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36427" y="1426676"/>
            <a:ext cx="1307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Scenario 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08495" y="4045263"/>
            <a:ext cx="1307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Scenario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557901" y="1932924"/>
                <a:ext cx="390293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100">
                          <a:latin typeface="Cambria Math" panose="02040503050406030204" pitchFamily="18" charset="0"/>
                        </a:rPr>
                        <m:t>z</m:t>
                      </m:r>
                    </m:oMath>
                  </m:oMathPara>
                </a14:m>
                <a:endPara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901" y="1932924"/>
                <a:ext cx="390293" cy="4154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5849888" y="2076962"/>
            <a:ext cx="713510" cy="149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398221" y="1929494"/>
                <a:ext cx="1061129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100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US" sz="210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100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US" sz="210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221" y="1929494"/>
                <a:ext cx="1061129" cy="4154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Down Arrow 22"/>
          <p:cNvSpPr/>
          <p:nvPr/>
        </p:nvSpPr>
        <p:spPr>
          <a:xfrm>
            <a:off x="5018942" y="1908194"/>
            <a:ext cx="284018" cy="61665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Down Arrow 23"/>
          <p:cNvSpPr/>
          <p:nvPr/>
        </p:nvSpPr>
        <p:spPr>
          <a:xfrm>
            <a:off x="5609077" y="4368324"/>
            <a:ext cx="284018" cy="35446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980813" y="4374960"/>
                <a:ext cx="390293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100">
                          <a:latin typeface="Cambria Math" panose="02040503050406030204" pitchFamily="18" charset="0"/>
                        </a:rPr>
                        <m:t>z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813" y="4374960"/>
                <a:ext cx="390293" cy="4154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Arrow 25"/>
          <p:cNvSpPr/>
          <p:nvPr/>
        </p:nvSpPr>
        <p:spPr>
          <a:xfrm>
            <a:off x="6371105" y="4511534"/>
            <a:ext cx="713510" cy="149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936950" y="4391311"/>
                <a:ext cx="1061129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100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US" sz="210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100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US" sz="210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950" y="4391311"/>
                <a:ext cx="1061129" cy="4154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74565" y="4893064"/>
                <a:ext cx="1342291" cy="2516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35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a:rPr lang="en-US" sz="135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35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35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1350">
                                <a:latin typeface="Cambria Math" panose="02040503050406030204" pitchFamily="18" charset="0"/>
                              </a:rPr>
                              <m:t>z</m:t>
                            </m:r>
                            <m:r>
                              <a:rPr lang="en-US" sz="135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1350">
                                <a:latin typeface="Cambria Math" panose="02040503050406030204" pitchFamily="18" charset="0"/>
                              </a:rPr>
                              <m:t>z</m:t>
                            </m:r>
                            <m:r>
                              <a:rPr lang="en-US" sz="1350">
                                <a:latin typeface="Cambria Math" panose="02040503050406030204" pitchFamily="18" charset="0"/>
                              </a:rPr>
                              <m:t>′)</m:t>
                            </m:r>
                          </m:e>
                          <m:sup>
                            <m:r>
                              <a:rPr lang="en-US" sz="135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65" y="4893064"/>
                <a:ext cx="1342291" cy="251607"/>
              </a:xfrm>
              <a:prstGeom prst="rect">
                <a:avLst/>
              </a:prstGeom>
              <a:blipFill>
                <a:blip r:embed="rId16"/>
                <a:stretch>
                  <a:fillRect l="-7692" t="-7317" r="-1357" b="-39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017558" y="5241483"/>
            <a:ext cx="952825" cy="24237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125" dirty="0">
                <a:ea typeface="SimSun" panose="02010600030101010101" pitchFamily="2" charset="-122"/>
                <a:cs typeface="Times New Roman" panose="02020603050405020304" pitchFamily="18" charset="0"/>
              </a:rPr>
              <a:t>(electrostatic)</a:t>
            </a:r>
            <a:endParaRPr lang="en-US" altLang="zh-CN" sz="1125" dirty="0"/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7257718" y="2263208"/>
            <a:ext cx="778098" cy="24237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125" dirty="0">
                <a:ea typeface="SimSun" panose="02010600030101010101" pitchFamily="2" charset="-122"/>
                <a:cs typeface="Times New Roman" panose="02020603050405020304" pitchFamily="18" charset="0"/>
              </a:rPr>
              <a:t>(induction)</a:t>
            </a:r>
            <a:endParaRPr lang="en-US" altLang="zh-CN" sz="1500" dirty="0"/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4640531" y="5948240"/>
            <a:ext cx="754053" cy="24237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125" dirty="0">
                <a:ea typeface="SimSun" panose="02010600030101010101" pitchFamily="2" charset="-122"/>
                <a:cs typeface="Times New Roman" panose="02020603050405020304" pitchFamily="18" charset="0"/>
              </a:rPr>
              <a:t>(radiation)</a:t>
            </a:r>
            <a:endParaRPr lang="en-US" altLang="zh-CN" sz="1125" dirty="0"/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5302960" y="2301677"/>
            <a:ext cx="952825" cy="24237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125" dirty="0">
                <a:ea typeface="SimSun" panose="02010600030101010101" pitchFamily="2" charset="-122"/>
                <a:cs typeface="Times New Roman" panose="02020603050405020304" pitchFamily="18" charset="0"/>
              </a:rPr>
              <a:t>(electrostatic)</a:t>
            </a:r>
            <a:endParaRPr lang="en-US" altLang="zh-CN" sz="1125" dirty="0"/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4762741" y="3687262"/>
            <a:ext cx="754053" cy="24237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125" dirty="0">
                <a:ea typeface="SimSun" panose="02010600030101010101" pitchFamily="2" charset="-122"/>
                <a:cs typeface="Times New Roman" panose="02020603050405020304" pitchFamily="18" charset="0"/>
              </a:rPr>
              <a:t>(radiation)</a:t>
            </a:r>
            <a:endParaRPr lang="en-US" altLang="zh-CN" sz="1125" dirty="0"/>
          </a:p>
        </p:txBody>
      </p:sp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7736427" y="5200753"/>
            <a:ext cx="778098" cy="24237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125" dirty="0">
                <a:ea typeface="SimSun" panose="02010600030101010101" pitchFamily="2" charset="-122"/>
                <a:cs typeface="Times New Roman" panose="02020603050405020304" pitchFamily="18" charset="0"/>
              </a:rPr>
              <a:t>(induction)</a:t>
            </a:r>
            <a:endParaRPr lang="en-US" altLang="zh-CN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143623" y="216925"/>
            <a:ext cx="890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2000" dirty="0"/>
              <a:t>In order to make the equations for </a:t>
            </a: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ea typeface="SimSun" panose="02010600030101010101" pitchFamily="2" charset="-122"/>
                <a:cs typeface="Arial" panose="020B0604020202020204" pitchFamily="34" charset="0"/>
              </a:rPr>
              <a:t>dE</a:t>
            </a:r>
            <a:r>
              <a:rPr lang="en-US" altLang="zh-CN" sz="2000" b="1" baseline="-25000" dirty="0">
                <a:solidFill>
                  <a:schemeClr val="accent1">
                    <a:lumMod val="75000"/>
                  </a:schemeClr>
                </a:solidFill>
                <a:ea typeface="SimSun" panose="02010600030101010101" pitchFamily="2" charset="-122"/>
                <a:cs typeface="Arial" panose="020B0604020202020204" pitchFamily="34" charset="0"/>
              </a:rPr>
              <a:t>z</a:t>
            </a: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ea typeface="SimSun" panose="02010600030101010101" pitchFamily="2" charset="-122"/>
                <a:cs typeface="Arial" panose="020B0604020202020204" pitchFamily="34" charset="0"/>
              </a:rPr>
              <a:t>, dE</a:t>
            </a:r>
            <a:r>
              <a:rPr lang="en-US" altLang="zh-CN" sz="2000" b="1" baseline="-25000" dirty="0">
                <a:solidFill>
                  <a:schemeClr val="accent1">
                    <a:lumMod val="75000"/>
                  </a:schemeClr>
                </a:solidFill>
                <a:ea typeface="SimSun" panose="02010600030101010101" pitchFamily="2" charset="-122"/>
                <a:cs typeface="Arial" panose="020B0604020202020204" pitchFamily="34" charset="0"/>
              </a:rPr>
              <a:t>r</a:t>
            </a: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ea typeface="SimSun" panose="02010600030101010101" pitchFamily="2" charset="-122"/>
                <a:cs typeface="Arial" panose="020B0604020202020204" pitchFamily="34" charset="0"/>
              </a:rPr>
              <a:t>, dB</a:t>
            </a:r>
            <a:r>
              <a:rPr lang="el-GR" altLang="zh-CN" sz="2000" b="1" baseline="-25000" dirty="0">
                <a:solidFill>
                  <a:schemeClr val="accent1">
                    <a:lumMod val="75000"/>
                  </a:schemeClr>
                </a:solidFill>
                <a:ea typeface="SimSun" panose="02010600030101010101" pitchFamily="2" charset="-122"/>
                <a:cs typeface="Arial" panose="020B0604020202020204" pitchFamily="34" charset="0"/>
              </a:rPr>
              <a:t>ϕ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/>
              <a:t>derived for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Scenario 1</a:t>
            </a:r>
            <a:r>
              <a:rPr lang="en-US" sz="2000" dirty="0"/>
              <a:t> applicable to the real and image current elements located at z’ and (-z’), respectively, the following changes are to be made: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31480" y="5362030"/>
                <a:ext cx="1538265" cy="279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15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50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a:rPr lang="en-US" sz="15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5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1500">
                                <a:latin typeface="Cambria Math" panose="02040503050406030204" pitchFamily="18" charset="0"/>
                              </a:rPr>
                              <m:t>z</m:t>
                            </m:r>
                            <m:r>
                              <a:rPr lang="en-US" sz="150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1500">
                                <a:latin typeface="Cambria Math" panose="02040503050406030204" pitchFamily="18" charset="0"/>
                              </a:rPr>
                              <m:t>z</m:t>
                            </m:r>
                            <m:r>
                              <a:rPr lang="en-US" sz="1500">
                                <a:latin typeface="Cambria Math" panose="02040503050406030204" pitchFamily="18" charset="0"/>
                              </a:rPr>
                              <m:t>′)</m:t>
                            </m:r>
                          </m:e>
                          <m:sup>
                            <m:r>
                              <a:rPr lang="en-US" sz="15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80" y="5362030"/>
                <a:ext cx="1538265" cy="279500"/>
              </a:xfrm>
              <a:prstGeom prst="rect">
                <a:avLst/>
              </a:prstGeom>
              <a:blipFill>
                <a:blip r:embed="rId17"/>
                <a:stretch>
                  <a:fillRect l="-7510" t="-6667" r="-395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2744611" y="1707466"/>
            <a:ext cx="2683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I(t - R/c)               I(z</a:t>
            </a:r>
            <a:r>
              <a:rPr lang="en-US" sz="1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 - R/c)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3488195" y="2168006"/>
            <a:ext cx="641789" cy="9876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1336" y="4722790"/>
            <a:ext cx="1775534" cy="118086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34EF5F-BA76-4A3F-BD54-F4681424C46F}"/>
              </a:ext>
            </a:extLst>
          </p:cNvPr>
          <p:cNvSpPr txBox="1"/>
          <p:nvPr/>
        </p:nvSpPr>
        <p:spPr>
          <a:xfrm>
            <a:off x="585144" y="5994868"/>
            <a:ext cx="200565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Note that for the image z =&gt; (z + z’)</a:t>
            </a:r>
          </a:p>
        </p:txBody>
      </p:sp>
    </p:spTree>
    <p:extLst>
      <p:ext uri="{BB962C8B-B14F-4D97-AF65-F5344CB8AC3E}">
        <p14:creationId xmlns:p14="http://schemas.microsoft.com/office/powerpoint/2010/main" val="226959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4" grpId="0" animBg="1"/>
      <p:bldP spid="22" grpId="0"/>
      <p:bldP spid="23" grpId="0" animBg="1"/>
      <p:bldP spid="24" grpId="0" animBg="1"/>
      <p:bldP spid="25" grpId="0"/>
      <p:bldP spid="26" grpId="0" animBg="1"/>
      <p:bldP spid="27" grpId="0"/>
      <p:bldP spid="29" grpId="0" animBg="1"/>
      <p:bldP spid="30" grpId="0" animBg="1"/>
      <p:bldP spid="31" grpId="0" animBg="1"/>
      <p:bldP spid="32" grpId="0" animBg="1"/>
      <p:bldP spid="33" grpId="0" animBg="1"/>
      <p:bldP spid="36" grpId="0" animBg="1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749359" y="221427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749359" y="2699601"/>
            <a:ext cx="850233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675"/>
              <a:t> </a:t>
            </a:r>
            <a:endParaRPr lang="en-US" altLang="zh-CN" sz="1350"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87067" y="4815366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142509" y="407134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1024839"/>
            <a:ext cx="18659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75"/>
              <a:t> </a:t>
            </a:r>
            <a:endParaRPr lang="en-US" altLang="zh-CN" sz="1350">
              <a:latin typeface="Arial" panose="020B0604020202020204" pitchFamily="34" charset="0"/>
            </a:endParaRPr>
          </a:p>
        </p:txBody>
      </p:sp>
      <p:sp>
        <p:nvSpPr>
          <p:cNvPr id="34" name="Rectangle 19"/>
          <p:cNvSpPr>
            <a:spLocks noChangeArrowheads="1"/>
          </p:cNvSpPr>
          <p:nvPr/>
        </p:nvSpPr>
        <p:spPr bwMode="auto">
          <a:xfrm>
            <a:off x="671947" y="312799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0" y="1410601"/>
            <a:ext cx="167354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1350">
              <a:latin typeface="Arial" panose="020B0604020202020204" pitchFamily="34" charset="0"/>
            </a:endParaRPr>
          </a:p>
        </p:txBody>
      </p:sp>
      <p:sp>
        <p:nvSpPr>
          <p:cNvPr id="42" name="Rectangle 27"/>
          <p:cNvSpPr>
            <a:spLocks noChangeArrowheads="1"/>
          </p:cNvSpPr>
          <p:nvPr/>
        </p:nvSpPr>
        <p:spPr bwMode="auto">
          <a:xfrm>
            <a:off x="263237" y="5334432"/>
            <a:ext cx="850233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675"/>
              <a:t> </a:t>
            </a:r>
            <a:endParaRPr lang="en-US" altLang="zh-CN" sz="1350">
              <a:latin typeface="Arial" panose="020B0604020202020204" pitchFamily="34" charset="0"/>
            </a:endParaRPr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263237" y="3233329"/>
            <a:ext cx="850233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675"/>
              <a:t> </a:t>
            </a:r>
            <a:endParaRPr lang="en-US" altLang="zh-CN" sz="1350"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08710" y="190289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08710" y="440773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892021"/>
              </p:ext>
            </p:extLst>
          </p:nvPr>
        </p:nvGraphicFramePr>
        <p:xfrm>
          <a:off x="982297" y="2459526"/>
          <a:ext cx="5891751" cy="757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27400" imgH="431800" progId="Equation.DSMT4">
                  <p:embed/>
                </p:oleObj>
              </mc:Choice>
              <mc:Fallback>
                <p:oleObj name="Equation" r:id="rId2" imgW="3327400" imgH="43180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297" y="2459526"/>
                        <a:ext cx="5891751" cy="75751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678142"/>
              </p:ext>
            </p:extLst>
          </p:nvPr>
        </p:nvGraphicFramePr>
        <p:xfrm>
          <a:off x="1138187" y="603570"/>
          <a:ext cx="5219881" cy="73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35300" imgH="431800" progId="Equation.DSMT4">
                  <p:embed/>
                </p:oleObj>
              </mc:Choice>
              <mc:Fallback>
                <p:oleObj name="Equation" r:id="rId4" imgW="3035300" imgH="43180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187" y="603570"/>
                        <a:ext cx="5219881" cy="7386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2547286" y="3252565"/>
            <a:ext cx="1728678" cy="37702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magnetostatic</a:t>
            </a:r>
            <a:r>
              <a:rPr lang="en-US" altLang="zh-CN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altLang="zh-CN" sz="2000" dirty="0">
              <a:latin typeface="Arial" panose="020B0604020202020204" pitchFamily="34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5140747" y="3200847"/>
            <a:ext cx="1217321" cy="3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(radiation)</a:t>
            </a:r>
            <a:endParaRPr lang="en-US" altLang="zh-CN" sz="2000" dirty="0"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02378" y="1260303"/>
            <a:ext cx="3200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I(t - R/c)           I(z</a:t>
            </a:r>
            <a:r>
              <a:rPr lang="en-US" sz="2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 - R/c)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84651" y="845893"/>
            <a:ext cx="1379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Scenario 1</a:t>
            </a:r>
          </a:p>
        </p:txBody>
      </p:sp>
      <p:sp>
        <p:nvSpPr>
          <p:cNvPr id="24" name="Down Arrow 23"/>
          <p:cNvSpPr/>
          <p:nvPr/>
        </p:nvSpPr>
        <p:spPr>
          <a:xfrm>
            <a:off x="3905884" y="1361040"/>
            <a:ext cx="284018" cy="112276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171806" y="1766415"/>
            <a:ext cx="641789" cy="9876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373197" y="2069930"/>
                <a:ext cx="2204376" cy="37273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z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z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′)</m:t>
                            </m:r>
                          </m:e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197" y="2069930"/>
                <a:ext cx="2204376" cy="372731"/>
              </a:xfrm>
              <a:prstGeom prst="rect">
                <a:avLst/>
              </a:prstGeom>
              <a:blipFill>
                <a:blip r:embed="rId6"/>
                <a:stretch>
                  <a:fillRect l="-6906" t="-6557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76543" y="3766584"/>
                <a:ext cx="2398842" cy="4093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d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acc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ϕ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sz="2400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ϕ</m:t>
                      </m:r>
                    </m:oMath>
                  </m:oMathPara>
                </a14:m>
                <a:endParaRPr 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543" y="3766584"/>
                <a:ext cx="2398842" cy="409343"/>
              </a:xfrm>
              <a:prstGeom prst="rect">
                <a:avLst/>
              </a:prstGeom>
              <a:blipFill>
                <a:blip r:embed="rId7"/>
                <a:stretch>
                  <a:fillRect t="-1493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0" y="4144006"/>
            <a:ext cx="9131085" cy="253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257175" indent="-2571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000" dirty="0">
                <a:ea typeface="SimSun" panose="02010600030101010101" pitchFamily="2" charset="-122"/>
                <a:cs typeface="Arial" panose="020B0604020202020204" pitchFamily="34" charset="0"/>
              </a:rPr>
              <a:t>Equations for </a:t>
            </a:r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  <a:ea typeface="SimSun" panose="02010600030101010101" pitchFamily="2" charset="-122"/>
                <a:cs typeface="Arial" panose="020B0604020202020204" pitchFamily="34" charset="0"/>
              </a:rPr>
              <a:t>dE</a:t>
            </a:r>
            <a:r>
              <a:rPr lang="en-US" altLang="zh-CN" sz="2000" b="1" baseline="-25000" dirty="0">
                <a:solidFill>
                  <a:schemeClr val="accent2">
                    <a:lumMod val="75000"/>
                  </a:schemeClr>
                </a:solidFill>
                <a:ea typeface="SimSun" panose="02010600030101010101" pitchFamily="2" charset="-122"/>
                <a:cs typeface="Arial" panose="020B0604020202020204" pitchFamily="34" charset="0"/>
              </a:rPr>
              <a:t>z</a:t>
            </a:r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  <a:ea typeface="SimSun" panose="02010600030101010101" pitchFamily="2" charset="-122"/>
                <a:cs typeface="Arial" panose="020B0604020202020204" pitchFamily="34" charset="0"/>
              </a:rPr>
              <a:t>, dE</a:t>
            </a:r>
            <a:r>
              <a:rPr lang="en-US" altLang="zh-CN" sz="2000" b="1" baseline="-25000" dirty="0">
                <a:solidFill>
                  <a:schemeClr val="accent2">
                    <a:lumMod val="75000"/>
                  </a:schemeClr>
                </a:solidFill>
                <a:ea typeface="SimSun" panose="02010600030101010101" pitchFamily="2" charset="-122"/>
                <a:cs typeface="Arial" panose="020B0604020202020204" pitchFamily="34" charset="0"/>
              </a:rPr>
              <a:t>r</a:t>
            </a:r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  <a:ea typeface="SimSun" panose="02010600030101010101" pitchFamily="2" charset="-122"/>
                <a:cs typeface="Arial" panose="020B0604020202020204" pitchFamily="34" charset="0"/>
              </a:rPr>
              <a:t>, dB</a:t>
            </a:r>
            <a:r>
              <a:rPr lang="el-GR" altLang="zh-CN" sz="2000" b="1" baseline="-25000" dirty="0">
                <a:solidFill>
                  <a:schemeClr val="accent2">
                    <a:lumMod val="75000"/>
                  </a:schemeClr>
                </a:solidFill>
                <a:ea typeface="SimSun" panose="02010600030101010101" pitchFamily="2" charset="-122"/>
                <a:cs typeface="Arial" panose="020B0604020202020204" pitchFamily="34" charset="0"/>
              </a:rPr>
              <a:t>ϕ</a:t>
            </a:r>
            <a:r>
              <a:rPr lang="en-US" altLang="zh-CN" sz="2000" dirty="0">
                <a:ea typeface="SimSun" panose="02010600030101010101" pitchFamily="2" charset="-122"/>
                <a:cs typeface="Arial" panose="020B0604020202020204" pitchFamily="34" charset="0"/>
              </a:rPr>
              <a:t>, (and their counterparts </a:t>
            </a:r>
            <a:r>
              <a:rPr lang="en-US" altLang="zh-CN" sz="2000" b="1" u="sng" dirty="0">
                <a:solidFill>
                  <a:srgbClr val="0000FF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for the image current element </a:t>
            </a:r>
            <a:r>
              <a:rPr lang="en-US" altLang="zh-CN" sz="2000" dirty="0">
                <a:ea typeface="SimSun" panose="02010600030101010101" pitchFamily="2" charset="-122"/>
                <a:cs typeface="Arial" panose="020B0604020202020204" pitchFamily="34" charset="0"/>
              </a:rPr>
              <a:t>– replacing (z-z’) with (</a:t>
            </a:r>
            <a:r>
              <a:rPr lang="en-US" altLang="zh-CN" sz="2000" dirty="0" err="1">
                <a:ea typeface="SimSun" panose="02010600030101010101" pitchFamily="2" charset="-122"/>
                <a:cs typeface="Arial" panose="020B0604020202020204" pitchFamily="34" charset="0"/>
              </a:rPr>
              <a:t>z+z</a:t>
            </a:r>
            <a:r>
              <a:rPr lang="en-US" altLang="zh-CN" sz="2000" dirty="0">
                <a:ea typeface="SimSun" panose="02010600030101010101" pitchFamily="2" charset="-122"/>
                <a:cs typeface="Arial" panose="020B0604020202020204" pitchFamily="34" charset="0"/>
              </a:rPr>
              <a:t>’))</a:t>
            </a:r>
            <a:r>
              <a:rPr lang="en-US" altLang="zh-CN" sz="2000" b="1" dirty="0">
                <a:solidFill>
                  <a:schemeClr val="bg2">
                    <a:lumMod val="50000"/>
                  </a:schemeClr>
                </a:solidFill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ea typeface="SimSun" panose="02010600030101010101" pitchFamily="2" charset="-122"/>
                <a:cs typeface="Times New Roman" panose="02020603050405020304" pitchFamily="18" charset="0"/>
              </a:rPr>
              <a:t>from </a:t>
            </a:r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Scenario 2 </a:t>
            </a:r>
            <a:r>
              <a:rPr lang="en-US" altLang="zh-CN" sz="2000" dirty="0">
                <a:ea typeface="SimSun" panose="02010600030101010101" pitchFamily="2" charset="-122"/>
                <a:cs typeface="Times New Roman" panose="02020603050405020304" pitchFamily="18" charset="0"/>
              </a:rPr>
              <a:t>are the basis for deriving field equations for the case of a field point located at an arbitrary position in space and above perfectly conducting ground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00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57175" indent="-2571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000" dirty="0">
                <a:ea typeface="SimSun" panose="02010600030101010101" pitchFamily="2" charset="-122"/>
                <a:cs typeface="Times New Roman" panose="02020603050405020304" pitchFamily="18" charset="0"/>
              </a:rPr>
              <a:t>At an elevated field point the electric field will have both </a:t>
            </a:r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2000" b="1" baseline="-25000" dirty="0">
                <a:solidFill>
                  <a:schemeClr val="accent2">
                    <a:lumMod val="75000"/>
                  </a:schemeClr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z</a:t>
            </a:r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a typeface="SimSun" panose="02010600030101010101" pitchFamily="2" charset="-122"/>
                <a:cs typeface="Times New Roman" panose="02020603050405020304" pitchFamily="18" charset="0"/>
              </a:rPr>
              <a:t>and </a:t>
            </a:r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2000" b="1" baseline="-25000" dirty="0">
                <a:solidFill>
                  <a:schemeClr val="accent2">
                    <a:lumMod val="75000"/>
                  </a:schemeClr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a typeface="SimSun" panose="02010600030101010101" pitchFamily="2" charset="-122"/>
                <a:cs typeface="Times New Roman" panose="02020603050405020304" pitchFamily="18" charset="0"/>
              </a:rPr>
              <a:t>components due to the inclined distances from the real and image current elements to the field point being different.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009127" y="6302737"/>
                <a:ext cx="2184154" cy="37273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z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z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′)</m:t>
                            </m:r>
                          </m:e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127" y="6302737"/>
                <a:ext cx="2184154" cy="372731"/>
              </a:xfrm>
              <a:prstGeom prst="rect">
                <a:avLst/>
              </a:prstGeom>
              <a:blipFill>
                <a:blip r:embed="rId8"/>
                <a:stretch>
                  <a:fillRect l="-7263" t="-6557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0723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2" t="12930" r="8949" b="7340"/>
          <a:stretch/>
        </p:blipFill>
        <p:spPr>
          <a:xfrm>
            <a:off x="1464816" y="699263"/>
            <a:ext cx="6178858" cy="5967184"/>
          </a:xfrm>
          <a:prstGeom prst="rect">
            <a:avLst/>
          </a:prstGeom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74197" y="172493"/>
            <a:ext cx="4106317" cy="3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Arial" panose="020B0604020202020204" pitchFamily="34" charset="0"/>
              </a:rPr>
              <a:t>Four configurations to be considered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4816" y="621437"/>
            <a:ext cx="2539013" cy="2077375"/>
          </a:xfrm>
          <a:prstGeom prst="rect">
            <a:avLst/>
          </a:prstGeom>
          <a:noFill/>
          <a:ln w="28575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0225" y="699263"/>
            <a:ext cx="4261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38330" y="621437"/>
            <a:ext cx="2911876" cy="2432481"/>
          </a:xfrm>
          <a:prstGeom prst="rect">
            <a:avLst/>
          </a:prstGeom>
          <a:noFill/>
          <a:ln w="28575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9250" y="699263"/>
            <a:ext cx="47051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6039" y="3852909"/>
            <a:ext cx="3053918" cy="2104008"/>
          </a:xfrm>
          <a:prstGeom prst="rect">
            <a:avLst/>
          </a:prstGeom>
          <a:noFill/>
          <a:ln w="28575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70665" y="3941685"/>
            <a:ext cx="45276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05165" y="3682855"/>
            <a:ext cx="2858610" cy="2052120"/>
          </a:xfrm>
          <a:prstGeom prst="rect">
            <a:avLst/>
          </a:prstGeom>
          <a:noFill/>
          <a:ln w="28575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44431" y="3757019"/>
            <a:ext cx="43500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#4</a:t>
            </a:r>
          </a:p>
        </p:txBody>
      </p:sp>
    </p:spTree>
    <p:extLst>
      <p:ext uri="{BB962C8B-B14F-4D97-AF65-F5344CB8AC3E}">
        <p14:creationId xmlns:p14="http://schemas.microsoft.com/office/powerpoint/2010/main" val="381269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46329" y="176722"/>
            <a:ext cx="8345009" cy="105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Configuration 3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Elevated differential current element above ground and its image;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Field point P on the ground surface (z=0)</a:t>
            </a:r>
            <a:endParaRPr lang="en-US" altLang="zh-CN" sz="2000" b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3" t="54206" r="52626" b="8114"/>
          <a:stretch/>
        </p:blipFill>
        <p:spPr>
          <a:xfrm>
            <a:off x="1" y="1930978"/>
            <a:ext cx="3236873" cy="30277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8338" y="1322297"/>
            <a:ext cx="4953000" cy="5221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en-US" sz="2000" dirty="0"/>
              <a:t>When z=0, </a:t>
            </a:r>
            <a:r>
              <a:rPr lang="en-US" sz="2000" b="1" dirty="0">
                <a:solidFill>
                  <a:srgbClr val="0000FF"/>
                </a:solidFill>
              </a:rPr>
              <a:t>R=R</a:t>
            </a:r>
            <a:r>
              <a:rPr lang="en-US" sz="2000" b="1" baseline="-25000" dirty="0">
                <a:solidFill>
                  <a:srgbClr val="0000FF"/>
                </a:solidFill>
              </a:rPr>
              <a:t>I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and contributions from the real and image sources are equal to each other</a:t>
            </a:r>
          </a:p>
          <a:p>
            <a:pPr algn="just"/>
            <a:endParaRPr lang="en-US" sz="2000" baseline="-25000" dirty="0"/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en-US" sz="2000" dirty="0"/>
              <a:t>The effect of perfectly conducting ground plane on </a:t>
            </a:r>
            <a:r>
              <a:rPr lang="en-US" sz="2000" b="1" dirty="0">
                <a:solidFill>
                  <a:srgbClr val="C00000"/>
                </a:solidFill>
              </a:rPr>
              <a:t>B</a:t>
            </a:r>
            <a:r>
              <a:rPr lang="el-GR" sz="2000" b="1" baseline="-25000" dirty="0">
                <a:solidFill>
                  <a:srgbClr val="C00000"/>
                </a:solidFill>
              </a:rPr>
              <a:t>φ</a:t>
            </a:r>
            <a:r>
              <a:rPr lang="en-US" sz="2000" dirty="0"/>
              <a:t> is to double the contribution from the real current element</a:t>
            </a:r>
          </a:p>
          <a:p>
            <a:pPr algn="just"/>
            <a:endParaRPr lang="en-US" sz="2000" dirty="0"/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en-US" sz="2000" dirty="0"/>
              <a:t>Similar – the contribution from the real and image current elements to </a:t>
            </a:r>
            <a:r>
              <a:rPr lang="en-US" sz="2000" b="1" dirty="0">
                <a:solidFill>
                  <a:srgbClr val="C00000"/>
                </a:solidFill>
              </a:rPr>
              <a:t>E</a:t>
            </a:r>
            <a:r>
              <a:rPr lang="en-US" sz="2000" b="1" baseline="-25000" dirty="0">
                <a:solidFill>
                  <a:srgbClr val="C00000"/>
                </a:solidFill>
              </a:rPr>
              <a:t>z</a:t>
            </a:r>
            <a:r>
              <a:rPr lang="en-US" sz="2000" dirty="0"/>
              <a:t> component are equal causing the field doubling effect</a:t>
            </a:r>
          </a:p>
          <a:p>
            <a:pPr algn="just"/>
            <a:endParaRPr lang="en-US" sz="2000" dirty="0"/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en-US" sz="2000" dirty="0"/>
              <a:t>The contribution from the real and image current elements to </a:t>
            </a:r>
            <a:r>
              <a:rPr lang="en-US" sz="2000" b="1" dirty="0">
                <a:solidFill>
                  <a:srgbClr val="C00000"/>
                </a:solidFill>
              </a:rPr>
              <a:t>E</a:t>
            </a:r>
            <a:r>
              <a:rPr lang="en-US" sz="2000" b="1" baseline="-25000" dirty="0">
                <a:solidFill>
                  <a:srgbClr val="C00000"/>
                </a:solidFill>
              </a:rPr>
              <a:t>r</a:t>
            </a:r>
            <a:r>
              <a:rPr lang="en-US" sz="2000" dirty="0"/>
              <a:t> component are equal in magnitude and opposite in sign – radial component </a:t>
            </a:r>
            <a:r>
              <a:rPr lang="en-US" sz="2000" b="1" dirty="0">
                <a:solidFill>
                  <a:srgbClr val="C00000"/>
                </a:solidFill>
              </a:rPr>
              <a:t>E</a:t>
            </a:r>
            <a:r>
              <a:rPr lang="en-US" sz="2000" b="1" baseline="-25000" dirty="0">
                <a:solidFill>
                  <a:srgbClr val="C00000"/>
                </a:solidFill>
              </a:rPr>
              <a:t>r </a:t>
            </a:r>
            <a:r>
              <a:rPr lang="en-US" sz="2000" b="1" dirty="0">
                <a:solidFill>
                  <a:srgbClr val="C00000"/>
                </a:solidFill>
              </a:rPr>
              <a:t>= 0 </a:t>
            </a:r>
            <a:r>
              <a:rPr lang="en-US" sz="2000" dirty="0"/>
              <a:t>(as required by the BC)</a:t>
            </a:r>
          </a:p>
        </p:txBody>
      </p:sp>
    </p:spTree>
    <p:extLst>
      <p:ext uri="{BB962C8B-B14F-4D97-AF65-F5344CB8AC3E}">
        <p14:creationId xmlns:p14="http://schemas.microsoft.com/office/powerpoint/2010/main" val="107263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749360" y="221427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792188" y="2720385"/>
            <a:ext cx="850233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zh-CN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 </a:t>
            </a:r>
            <a:endParaRPr kumimoji="0" lang="en-US" altLang="zh-CN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87068" y="4815366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82484" y="5458442"/>
            <a:ext cx="8614422" cy="99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0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At z = 0 (Configuration 3)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(z - z’) is to be replaced with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–z’ for the real source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and (z + z’) with </a:t>
            </a:r>
            <a:r>
              <a:rPr lang="en-US" altLang="zh-CN" sz="2000" b="1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+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z’ for its image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and,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hence, </a:t>
            </a:r>
            <a:r>
              <a:rPr kumimoji="0" lang="en-US" altLang="zh-CN" sz="20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</a:t>
            </a:r>
            <a:r>
              <a:rPr kumimoji="0" lang="en-US" altLang="zh-CN" sz="2000" b="1" i="0" u="sng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</a:t>
            </a:r>
            <a:r>
              <a:rPr kumimoji="0" lang="en-US" altLang="zh-CN" sz="20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vanishes and dE</a:t>
            </a:r>
            <a:r>
              <a:rPr kumimoji="0" lang="en-US" altLang="zh-CN" sz="2000" b="1" i="0" u="sng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z</a:t>
            </a:r>
            <a:r>
              <a:rPr kumimoji="0" lang="en-US" altLang="zh-CN" sz="20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doubles.  dB</a:t>
            </a:r>
            <a:r>
              <a:rPr kumimoji="0" lang="el-GR" altLang="zh-CN" sz="20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φ</a:t>
            </a:r>
            <a:r>
              <a:rPr kumimoji="0" lang="en-US" altLang="zh-CN" sz="20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also doubles (4</a:t>
            </a:r>
            <a:r>
              <a:rPr kumimoji="0" lang="el-GR" altLang="zh-CN" sz="20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π</a:t>
            </a:r>
            <a:r>
              <a:rPr kumimoji="0" lang="en-US" altLang="zh-CN" sz="20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→ 2</a:t>
            </a:r>
            <a:r>
              <a:rPr lang="el-GR" altLang="zh-CN" sz="2000" b="1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π</a:t>
            </a:r>
            <a:r>
              <a:rPr kumimoji="0" lang="en-US" altLang="zh-CN" sz="20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).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142511" y="407134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1024841"/>
            <a:ext cx="18659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 </a:t>
            </a:r>
            <a:endParaRPr kumimoji="0" lang="en-US" altLang="zh-CN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34" name="Rectangle 19"/>
          <p:cNvSpPr>
            <a:spLocks noChangeArrowheads="1"/>
          </p:cNvSpPr>
          <p:nvPr/>
        </p:nvSpPr>
        <p:spPr bwMode="auto">
          <a:xfrm>
            <a:off x="2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0" y="1410603"/>
            <a:ext cx="167354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42" name="Rectangle 27"/>
          <p:cNvSpPr>
            <a:spLocks noChangeArrowheads="1"/>
          </p:cNvSpPr>
          <p:nvPr/>
        </p:nvSpPr>
        <p:spPr bwMode="auto">
          <a:xfrm>
            <a:off x="263238" y="5334435"/>
            <a:ext cx="850233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zh-CN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 </a:t>
            </a:r>
            <a:endParaRPr kumimoji="0" lang="en-US" altLang="zh-CN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263238" y="3233331"/>
            <a:ext cx="850233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zh-CN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 </a:t>
            </a:r>
            <a:endParaRPr kumimoji="0" lang="en-US" altLang="zh-CN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570128"/>
              </p:ext>
            </p:extLst>
          </p:nvPr>
        </p:nvGraphicFramePr>
        <p:xfrm>
          <a:off x="408709" y="1024841"/>
          <a:ext cx="6106391" cy="1494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51080" imgH="990360" progId="Equation.DSMT4">
                  <p:embed/>
                </p:oleObj>
              </mc:Choice>
              <mc:Fallback>
                <p:oleObj name="Equation" r:id="rId2" imgW="4051080" imgH="9903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709" y="1024841"/>
                        <a:ext cx="6106391" cy="14942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77629"/>
              </p:ext>
            </p:extLst>
          </p:nvPr>
        </p:nvGraphicFramePr>
        <p:xfrm>
          <a:off x="408709" y="2579009"/>
          <a:ext cx="6588089" cy="1512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48200" imgH="1066800" progId="Equation.DSMT4">
                  <p:embed/>
                </p:oleObj>
              </mc:Choice>
              <mc:Fallback>
                <p:oleObj name="Equation" r:id="rId4" imgW="4648200" imgH="1066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709" y="2579009"/>
                        <a:ext cx="6588089" cy="15120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08712" y="190289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08712" y="440773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845051"/>
              </p:ext>
            </p:extLst>
          </p:nvPr>
        </p:nvGraphicFramePr>
        <p:xfrm>
          <a:off x="408709" y="4373085"/>
          <a:ext cx="5001704" cy="643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27400" imgH="431800" progId="Equation.DSMT4">
                  <p:embed/>
                </p:oleObj>
              </mc:Choice>
              <mc:Fallback>
                <p:oleObj name="Equation" r:id="rId6" imgW="3327400" imgH="4318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709" y="4373085"/>
                        <a:ext cx="5001704" cy="6430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3295" y="11910"/>
            <a:ext cx="89688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Shown below are equations </a:t>
            </a:r>
            <a:r>
              <a:rPr lang="en-US" sz="2000" b="1" u="sng" dirty="0">
                <a:solidFill>
                  <a:srgbClr val="C00000"/>
                </a:solidFill>
              </a:rPr>
              <a:t>for the real source </a:t>
            </a:r>
            <a:r>
              <a:rPr lang="en-US" sz="2000" b="1" dirty="0"/>
              <a:t>in </a:t>
            </a:r>
            <a:r>
              <a:rPr lang="en-US" sz="2000" b="1" u="sng" dirty="0"/>
              <a:t>Configuration 2</a:t>
            </a:r>
            <a:r>
              <a:rPr lang="en-US" sz="2000" b="1" dirty="0"/>
              <a:t>; 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for the image source</a:t>
            </a:r>
            <a:r>
              <a:rPr lang="en-US" sz="2000" b="1" dirty="0"/>
              <a:t>, (z – z’) is to be replaced with (z + z’) everywhere, </a:t>
            </a:r>
          </a:p>
          <a:p>
            <a:r>
              <a:rPr lang="en-US" sz="2000" b="1" dirty="0"/>
              <a:t>including expression for R.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55960" y="1047924"/>
            <a:ext cx="624689" cy="36933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98779" y="1057522"/>
            <a:ext cx="620364" cy="36933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04935" y="1495787"/>
            <a:ext cx="470780" cy="36933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04935" y="2928134"/>
            <a:ext cx="470780" cy="406885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96222" y="2616501"/>
            <a:ext cx="751437" cy="36933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04D036B-BEA9-4CA5-93AF-359FE94C24D3}"/>
              </a:ext>
            </a:extLst>
          </p:cNvPr>
          <p:cNvSpPr/>
          <p:nvPr/>
        </p:nvSpPr>
        <p:spPr>
          <a:xfrm>
            <a:off x="10732636" y="2041389"/>
            <a:ext cx="138564" cy="24922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689695" y="2606850"/>
            <a:ext cx="720718" cy="378983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186005" y="4694623"/>
            <a:ext cx="298764" cy="36933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D593FE3-29D4-4826-9115-DB08AF895C15}"/>
              </a:ext>
            </a:extLst>
          </p:cNvPr>
          <p:cNvSpPr/>
          <p:nvPr/>
        </p:nvSpPr>
        <p:spPr>
          <a:xfrm>
            <a:off x="2285099" y="2606850"/>
            <a:ext cx="162560" cy="226239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C33E9EA-505F-4EBC-94F1-31E9E2DEE614}"/>
              </a:ext>
            </a:extLst>
          </p:cNvPr>
          <p:cNvSpPr/>
          <p:nvPr/>
        </p:nvSpPr>
        <p:spPr>
          <a:xfrm>
            <a:off x="5227962" y="2606850"/>
            <a:ext cx="162560" cy="226239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269420-D6EA-4EF7-A114-F26D4B3D7211}"/>
              </a:ext>
            </a:extLst>
          </p:cNvPr>
          <p:cNvSpPr txBox="1"/>
          <p:nvPr/>
        </p:nvSpPr>
        <p:spPr>
          <a:xfrm>
            <a:off x="1335387" y="1904982"/>
            <a:ext cx="543750" cy="264408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090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749359" y="221427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749359" y="2720383"/>
            <a:ext cx="850233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675"/>
              <a:t> </a:t>
            </a:r>
            <a:endParaRPr lang="en-US" altLang="zh-CN" sz="1350"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87067" y="4815366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142509" y="407134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1024839"/>
            <a:ext cx="18659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75"/>
              <a:t> </a:t>
            </a:r>
            <a:endParaRPr lang="en-US" altLang="zh-CN" sz="1350">
              <a:latin typeface="Arial" panose="020B0604020202020204" pitchFamily="34" charset="0"/>
            </a:endParaRPr>
          </a:p>
        </p:txBody>
      </p:sp>
      <p:sp>
        <p:nvSpPr>
          <p:cNvPr id="34" name="Rectangle 19"/>
          <p:cNvSpPr>
            <a:spLocks noChangeArrowheads="1"/>
          </p:cNvSpPr>
          <p:nvPr/>
        </p:nvSpPr>
        <p:spPr bwMode="auto">
          <a:xfrm>
            <a:off x="1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0" y="1410601"/>
            <a:ext cx="167354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1350">
              <a:latin typeface="Arial" panose="020B0604020202020204" pitchFamily="34" charset="0"/>
            </a:endParaRPr>
          </a:p>
        </p:txBody>
      </p:sp>
      <p:sp>
        <p:nvSpPr>
          <p:cNvPr id="42" name="Rectangle 27"/>
          <p:cNvSpPr>
            <a:spLocks noChangeArrowheads="1"/>
          </p:cNvSpPr>
          <p:nvPr/>
        </p:nvSpPr>
        <p:spPr bwMode="auto">
          <a:xfrm>
            <a:off x="263237" y="5334432"/>
            <a:ext cx="850233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675"/>
              <a:t> </a:t>
            </a:r>
            <a:endParaRPr lang="en-US" altLang="zh-CN" sz="1350">
              <a:latin typeface="Arial" panose="020B0604020202020204" pitchFamily="34" charset="0"/>
            </a:endParaRPr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263237" y="3233329"/>
            <a:ext cx="850233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675"/>
              <a:t> </a:t>
            </a:r>
            <a:endParaRPr lang="en-US" altLang="zh-CN" sz="1350">
              <a:latin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3" t="54206" r="52626" b="8114"/>
          <a:stretch/>
        </p:blipFill>
        <p:spPr>
          <a:xfrm>
            <a:off x="28498" y="868978"/>
            <a:ext cx="2762186" cy="2583707"/>
          </a:xfrm>
          <a:prstGeom prst="rect">
            <a:avLst/>
          </a:prstGeom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916488"/>
              </p:ext>
            </p:extLst>
          </p:nvPr>
        </p:nvGraphicFramePr>
        <p:xfrm>
          <a:off x="2951004" y="2366975"/>
          <a:ext cx="5464536" cy="1457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78160" imgH="1066680" progId="Equation.DSMT4">
                  <p:embed/>
                </p:oleObj>
              </mc:Choice>
              <mc:Fallback>
                <p:oleObj name="Equation" r:id="rId3" imgW="4178160" imgH="10666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004" y="2366975"/>
                        <a:ext cx="5464536" cy="1457692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936648"/>
              </p:ext>
            </p:extLst>
          </p:nvPr>
        </p:nvGraphicFramePr>
        <p:xfrm>
          <a:off x="3342412" y="910428"/>
          <a:ext cx="4159496" cy="95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648200" imgH="1066800" progId="Equation.DSMT4">
                  <p:embed/>
                </p:oleObj>
              </mc:Choice>
              <mc:Fallback>
                <p:oleObj name="Equation" r:id="rId5" imgW="4648200" imgH="10668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2412" y="910428"/>
                        <a:ext cx="4159496" cy="954638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538861" y="1108354"/>
            <a:ext cx="1445341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accent2">
                    <a:lumMod val="75000"/>
                  </a:schemeClr>
                </a:solidFill>
              </a:rPr>
              <a:t>Configuration 2</a:t>
            </a:r>
          </a:p>
          <a:p>
            <a:r>
              <a:rPr lang="en-US" sz="1350" b="1" dirty="0">
                <a:solidFill>
                  <a:schemeClr val="accent2">
                    <a:lumMod val="75000"/>
                  </a:schemeClr>
                </a:solidFill>
              </a:rPr>
              <a:t>(real source only)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501675"/>
              </p:ext>
            </p:extLst>
          </p:nvPr>
        </p:nvGraphicFramePr>
        <p:xfrm>
          <a:off x="-14397" y="5047429"/>
          <a:ext cx="5870311" cy="713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517900" imgH="431800" progId="Equation.DSMT4">
                  <p:embed/>
                </p:oleObj>
              </mc:Choice>
              <mc:Fallback>
                <p:oleObj name="Equation" r:id="rId7" imgW="3517900" imgH="431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397" y="5047429"/>
                        <a:ext cx="5870311" cy="713957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594826"/>
              </p:ext>
            </p:extLst>
          </p:nvPr>
        </p:nvGraphicFramePr>
        <p:xfrm>
          <a:off x="1839" y="4104767"/>
          <a:ext cx="3407648" cy="438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327400" imgH="431800" progId="Equation.DSMT4">
                  <p:embed/>
                </p:oleObj>
              </mc:Choice>
              <mc:Fallback>
                <p:oleObj name="Equation" r:id="rId9" imgW="3327400" imgH="4318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" y="4104767"/>
                        <a:ext cx="3407648" cy="438126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428240" y="4089499"/>
            <a:ext cx="1422609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accent2">
                    <a:lumMod val="75000"/>
                  </a:schemeClr>
                </a:solidFill>
              </a:rPr>
              <a:t>Configuration 2</a:t>
            </a:r>
          </a:p>
          <a:p>
            <a:r>
              <a:rPr lang="en-US" sz="1350" b="1" dirty="0">
                <a:solidFill>
                  <a:schemeClr val="accent2">
                    <a:lumMod val="75000"/>
                  </a:schemeClr>
                </a:solidFill>
              </a:rPr>
              <a:t>(real source only)</a:t>
            </a:r>
          </a:p>
        </p:txBody>
      </p:sp>
      <p:sp>
        <p:nvSpPr>
          <p:cNvPr id="3" name="Oval 2"/>
          <p:cNvSpPr/>
          <p:nvPr/>
        </p:nvSpPr>
        <p:spPr>
          <a:xfrm>
            <a:off x="3630630" y="1144213"/>
            <a:ext cx="422529" cy="266388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Oval 21"/>
          <p:cNvSpPr/>
          <p:nvPr/>
        </p:nvSpPr>
        <p:spPr>
          <a:xfrm>
            <a:off x="1026514" y="5439388"/>
            <a:ext cx="456845" cy="34360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3630630" y="2751788"/>
            <a:ext cx="508914" cy="31289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Down Arrow 25"/>
          <p:cNvSpPr/>
          <p:nvPr/>
        </p:nvSpPr>
        <p:spPr>
          <a:xfrm>
            <a:off x="5009679" y="1875135"/>
            <a:ext cx="284018" cy="41212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Down Arrow 26"/>
          <p:cNvSpPr/>
          <p:nvPr/>
        </p:nvSpPr>
        <p:spPr>
          <a:xfrm>
            <a:off x="1567234" y="4615856"/>
            <a:ext cx="284018" cy="43157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/>
          <p:cNvSpPr txBox="1"/>
          <p:nvPr/>
        </p:nvSpPr>
        <p:spPr>
          <a:xfrm>
            <a:off x="5905172" y="3872685"/>
            <a:ext cx="31934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dirty="0"/>
              <a:t>Applicable to an electrically-short (Hertzian) vertical dipole above perfectly conducting ground and the field point at ground level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en-US" dirty="0"/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dirty="0"/>
              <a:t>After integration over z’ –vertical channel of arbitrary length</a:t>
            </a: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5126416" y="2175116"/>
            <a:ext cx="952825" cy="24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125" dirty="0">
                <a:ea typeface="SimSun" panose="02010600030101010101" pitchFamily="2" charset="-122"/>
                <a:cs typeface="Times New Roman" panose="02020603050405020304" pitchFamily="18" charset="0"/>
              </a:rPr>
              <a:t>(electrostatic)</a:t>
            </a:r>
            <a:endParaRPr lang="en-US" altLang="zh-CN" sz="1125" dirty="0"/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3875809" y="3751498"/>
            <a:ext cx="754053" cy="24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125" dirty="0">
                <a:ea typeface="SimSun" panose="02010600030101010101" pitchFamily="2" charset="-122"/>
                <a:cs typeface="Times New Roman" panose="02020603050405020304" pitchFamily="18" charset="0"/>
              </a:rPr>
              <a:t>(radiation)</a:t>
            </a:r>
            <a:endParaRPr lang="en-US" altLang="zh-CN" sz="1125" dirty="0"/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6760763" y="2148411"/>
            <a:ext cx="778098" cy="47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125" dirty="0">
                <a:ea typeface="SimSun" panose="02010600030101010101" pitchFamily="2" charset="-122"/>
                <a:cs typeface="Times New Roman" panose="02020603050405020304" pitchFamily="18" charset="0"/>
              </a:rPr>
              <a:t>(induction)</a:t>
            </a:r>
            <a:endParaRPr lang="en-US" altLang="zh-CN" sz="1125" dirty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500" dirty="0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2071256" y="4838272"/>
            <a:ext cx="110030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1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magnetostatic</a:t>
            </a:r>
            <a:r>
              <a:rPr lang="en-US" altLang="zh-CN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altLang="zh-CN" sz="1200" dirty="0">
              <a:latin typeface="Arial" panose="020B0604020202020204" pitchFamily="34" charset="0"/>
            </a:endParaRPr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4294299" y="4838272"/>
            <a:ext cx="79092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(radiation)</a:t>
            </a:r>
            <a:endParaRPr lang="en-US" altLang="zh-CN" sz="1200" dirty="0">
              <a:latin typeface="Arial" panose="020B0604020202020204" pitchFamily="34" charset="0"/>
            </a:endParaRPr>
          </a:p>
        </p:txBody>
      </p:sp>
      <p:cxnSp>
        <p:nvCxnSpPr>
          <p:cNvPr id="8" name="Elbow Connector 7"/>
          <p:cNvCxnSpPr/>
          <p:nvPr/>
        </p:nvCxnSpPr>
        <p:spPr>
          <a:xfrm flipV="1">
            <a:off x="5157283" y="4503465"/>
            <a:ext cx="698631" cy="522361"/>
          </a:xfrm>
          <a:prstGeom prst="bentConnector3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5359920" y="3815359"/>
            <a:ext cx="495994" cy="493748"/>
          </a:xfrm>
          <a:prstGeom prst="bentConnector3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256179" y="1927777"/>
            <a:ext cx="764953" cy="3231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1350" dirty="0"/>
              <a:t> </a:t>
            </a:r>
            <a:r>
              <a:rPr lang="en-US" sz="1500" dirty="0"/>
              <a:t>z=0, x2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92619" y="4630134"/>
            <a:ext cx="764953" cy="3231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1350" dirty="0"/>
              <a:t> </a:t>
            </a:r>
            <a:r>
              <a:rPr lang="en-US" sz="1500" dirty="0"/>
              <a:t>z=0, x2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1720" y="2385014"/>
            <a:ext cx="754602" cy="710807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52835" y="2366974"/>
            <a:ext cx="713261" cy="705725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07057" y="262802"/>
            <a:ext cx="887714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Configuration 3: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/>
              <a:t>z = 0, R</a:t>
            </a:r>
            <a:r>
              <a:rPr lang="en-US" sz="2400" b="1" baseline="-25000" dirty="0"/>
              <a:t>I</a:t>
            </a:r>
            <a:r>
              <a:rPr lang="en-US" sz="2400" b="1" dirty="0"/>
              <a:t> = R, no E</a:t>
            </a:r>
            <a:r>
              <a:rPr lang="en-US" sz="2400" b="1" baseline="-25000" dirty="0"/>
              <a:t>r</a:t>
            </a:r>
            <a:r>
              <a:rPr lang="en-US" sz="2400" b="1" dirty="0"/>
              <a:t> component, E</a:t>
            </a:r>
            <a:r>
              <a:rPr lang="en-US" sz="2400" b="1" baseline="-25000" dirty="0"/>
              <a:t>z</a:t>
            </a:r>
            <a:r>
              <a:rPr lang="en-US" sz="2400" b="1" dirty="0"/>
              <a:t> and B</a:t>
            </a:r>
            <a:r>
              <a:rPr lang="el-GR" sz="2400" b="1" baseline="-25000" dirty="0"/>
              <a:t>φ</a:t>
            </a:r>
            <a:r>
              <a:rPr lang="en-US" sz="2400" b="1" dirty="0"/>
              <a:t> double (x2)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76CB931-B729-41EE-98BA-42ABDEC09304}"/>
              </a:ext>
            </a:extLst>
          </p:cNvPr>
          <p:cNvSpPr/>
          <p:nvPr/>
        </p:nvSpPr>
        <p:spPr>
          <a:xfrm>
            <a:off x="434730" y="4331411"/>
            <a:ext cx="354700" cy="247963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5654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3" grpId="0" animBg="1"/>
      <p:bldP spid="22" grpId="0" animBg="1"/>
      <p:bldP spid="25" grpId="0" animBg="1"/>
      <p:bldP spid="26" grpId="0" animBg="1"/>
      <p:bldP spid="27" grpId="0" animBg="1"/>
      <p:bldP spid="4" grpId="0"/>
      <p:bldP spid="28" grpId="0"/>
      <p:bldP spid="29" grpId="0"/>
      <p:bldP spid="30" grpId="0"/>
      <p:bldP spid="31" grpId="0"/>
      <p:bldP spid="32" grpId="0"/>
      <p:bldP spid="7" grpId="0" animBg="1"/>
      <p:bldP spid="36" grpId="0" animBg="1"/>
      <p:bldP spid="3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730771" y="228318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749359" y="2720383"/>
            <a:ext cx="850233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zh-CN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endParaRPr kumimoji="0" lang="en-US" altLang="zh-CN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87067" y="4815366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142509" y="407134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1024839"/>
            <a:ext cx="18659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endParaRPr kumimoji="0" lang="en-US" altLang="zh-CN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4" name="Rectangle 19"/>
          <p:cNvSpPr>
            <a:spLocks noChangeArrowheads="1"/>
          </p:cNvSpPr>
          <p:nvPr/>
        </p:nvSpPr>
        <p:spPr bwMode="auto">
          <a:xfrm>
            <a:off x="1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0" y="1410601"/>
            <a:ext cx="167354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2" name="Rectangle 27"/>
          <p:cNvSpPr>
            <a:spLocks noChangeArrowheads="1"/>
          </p:cNvSpPr>
          <p:nvPr/>
        </p:nvSpPr>
        <p:spPr bwMode="auto">
          <a:xfrm>
            <a:off x="263237" y="5334432"/>
            <a:ext cx="850233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zh-CN" sz="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endParaRPr kumimoji="0" lang="en-US" altLang="zh-C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263237" y="3233329"/>
            <a:ext cx="850233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zh-CN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endParaRPr kumimoji="0" lang="en-US" altLang="zh-CN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82257" y="1603762"/>
          <a:ext cx="6651452" cy="1090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64000" imgH="660400" progId="Equation.DSMT4">
                  <p:embed/>
                </p:oleObj>
              </mc:Choice>
              <mc:Fallback>
                <p:oleObj name="Equation" r:id="rId2" imgW="4064000" imgH="6604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257" y="1603762"/>
                        <a:ext cx="6651452" cy="1090402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252605" y="3075888"/>
          <a:ext cx="3351520" cy="372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03400" imgH="203200" progId="Equation.DSMT4">
                  <p:embed/>
                </p:oleObj>
              </mc:Choice>
              <mc:Fallback>
                <p:oleObj name="Equation" r:id="rId4" imgW="1803400" imgH="203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2605" y="3075888"/>
                        <a:ext cx="3351520" cy="372392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10110" y="4169664"/>
          <a:ext cx="7106839" cy="1138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165600" imgH="660400" progId="Equation.DSMT4">
                  <p:embed/>
                </p:oleObj>
              </mc:Choice>
              <mc:Fallback>
                <p:oleObj name="Equation" r:id="rId6" imgW="4165600" imgH="6604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10" y="4169664"/>
                        <a:ext cx="7106839" cy="1138396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63237" y="517646"/>
            <a:ext cx="7221272" cy="91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257175" marR="0" lvl="0" indent="-257175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Arial" panose="020B0604020202020204" pitchFamily="34" charset="0"/>
              </a:rPr>
              <a:t>Integrating the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Arial" panose="020B0604020202020204" pitchFamily="34" charset="0"/>
              </a:rPr>
              <a:t>dB</a:t>
            </a:r>
            <a:r>
              <a:rPr kumimoji="0" lang="el-GR" altLang="zh-CN" sz="2000" b="1" i="0" u="none" strike="noStrike" kern="1200" cap="none" spc="0" normalizeH="0" baseline="-2500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Arial" panose="020B0604020202020204" pitchFamily="34" charset="0"/>
              </a:rPr>
              <a:t>ϕ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Arial" panose="020B0604020202020204" pitchFamily="34" charset="0"/>
              </a:rPr>
              <a:t>(t)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Times New Roman" panose="02020603050405020304" pitchFamily="18" charset="0"/>
              </a:rPr>
              <a:t>from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Times New Roman" panose="02020603050405020304" pitchFamily="18" charset="0"/>
              </a:rPr>
              <a:t>Scenario 3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Arial" panose="020B0604020202020204" pitchFamily="34" charset="0"/>
              </a:rPr>
              <a:t>over the radiating channel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Arial" panose="020B0604020202020204" pitchFamily="34" charset="0"/>
              </a:rPr>
              <a:t>     length H(t) we get: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3697068" y="2821405"/>
            <a:ext cx="568037" cy="108097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63237" y="5664515"/>
            <a:ext cx="8413329" cy="68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257175" marR="0" lvl="0" indent="-257175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Arial" panose="020B0604020202020204" pitchFamily="34" charset="0"/>
              </a:rPr>
              <a:t>Equations for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Arial" panose="020B0604020202020204" pitchFamily="34" charset="0"/>
              </a:rPr>
              <a:t>B</a:t>
            </a:r>
            <a:r>
              <a:rPr kumimoji="0" lang="el-GR" altLang="zh-CN" sz="2000" b="1" i="0" u="none" strike="noStrike" kern="1200" cap="none" spc="0" normalizeH="0" baseline="-2500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Arial" panose="020B0604020202020204" pitchFamily="34" charset="0"/>
              </a:rPr>
              <a:t>ϕ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Arial" panose="020B0604020202020204" pitchFamily="34" charset="0"/>
              </a:rPr>
              <a:t>(t)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Arial" panose="020B0604020202020204" pitchFamily="34" charset="0"/>
              </a:rPr>
              <a:t>and 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Arial" panose="020B0604020202020204" pitchFamily="34" charset="0"/>
              </a:rPr>
              <a:t>E</a:t>
            </a:r>
            <a:r>
              <a:rPr kumimoji="0" lang="en-US" altLang="zh-CN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Arial" panose="020B0604020202020204" pitchFamily="34" charset="0"/>
              </a:rPr>
              <a:t>z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Arial" panose="020B0604020202020204" pitchFamily="34" charset="0"/>
              </a:rPr>
              <a:t>(t)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Times New Roman" panose="02020603050405020304" pitchFamily="18" charset="0"/>
              </a:rPr>
              <a:t>from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Times New Roman" panose="02020603050405020304" pitchFamily="18" charset="0"/>
              </a:rPr>
              <a:t>Scenario 4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Times New Roman" panose="02020603050405020304" pitchFamily="18" charset="0"/>
              </a:rPr>
              <a:t>are exact – for vertical lightning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Times New Roman" panose="02020603050405020304" pitchFamily="18" charset="0"/>
              </a:rPr>
              <a:t>    channel, perfectly conducting ground, and field point on the ground surface.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2598272" y="1237476"/>
            <a:ext cx="1613519" cy="34624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Times New Roman" panose="02020603050405020304" pitchFamily="18" charset="0"/>
              </a:rPr>
              <a:t>magnetostatic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5367217" y="1243004"/>
            <a:ext cx="1122295" cy="34624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Times New Roman" panose="02020603050405020304" pitchFamily="18" charset="0"/>
              </a:rPr>
              <a:t>(radiation)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97170" y="2020926"/>
            <a:ext cx="11291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cylindrical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16949" y="4467653"/>
            <a:ext cx="11291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spherical</a:t>
            </a:r>
          </a:p>
        </p:txBody>
      </p:sp>
    </p:spTree>
    <p:extLst>
      <p:ext uri="{BB962C8B-B14F-4D97-AF65-F5344CB8AC3E}">
        <p14:creationId xmlns:p14="http://schemas.microsoft.com/office/powerpoint/2010/main" val="17484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0" t="8228" r="7415" b="5132"/>
          <a:stretch/>
        </p:blipFill>
        <p:spPr>
          <a:xfrm>
            <a:off x="0" y="1306477"/>
            <a:ext cx="5220071" cy="46274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07385" y="1957646"/>
            <a:ext cx="427901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marR="0" lvl="0" indent="-25717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-685800" algn="l"/>
                <a:tab pos="-342900" algn="l"/>
                <a:tab pos="0" algn="l"/>
                <a:tab pos="191929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Geometry used in deriving general equations for electric and magnetic fields at point P on ground (assumed to be perfectly conducting) a horizontal distance r from the vertical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lightning return‑stroke channel extending upward with speed v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257175" marR="0" lvl="0" indent="-25717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-685800" algn="l"/>
                <a:tab pos="-342900" algn="l"/>
                <a:tab pos="0" algn="l"/>
                <a:tab pos="191929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685800" algn="l"/>
                <a:tab pos="-342900" algn="l"/>
                <a:tab pos="0" algn="l"/>
                <a:tab pos="191929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685800" algn="l"/>
                <a:tab pos="-342900" algn="l"/>
                <a:tab pos="0" algn="l"/>
                <a:tab pos="191929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685800" algn="l"/>
                <a:tab pos="-342900" algn="l"/>
                <a:tab pos="0" algn="l"/>
                <a:tab pos="191929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685800" algn="l"/>
                <a:tab pos="-342900" algn="l"/>
                <a:tab pos="0" algn="l"/>
                <a:tab pos="191929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685800" algn="l"/>
                <a:tab pos="-342900" algn="l"/>
                <a:tab pos="0" algn="l"/>
                <a:tab pos="191929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Adapted from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Thotappillil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et al.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685800" algn="l"/>
                <a:tab pos="-342900" algn="l"/>
                <a:tab pos="0" algn="l"/>
                <a:tab pos="191929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(1997).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6607" y="381608"/>
            <a:ext cx="6291165" cy="346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685800" algn="l"/>
                <a:tab pos="-342900" algn="l"/>
                <a:tab pos="0" algn="l"/>
                <a:tab pos="191929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Arial" panose="020B0604020202020204" pitchFamily="34" charset="0"/>
              </a:rPr>
              <a:t>Field equations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590" y="3620220"/>
            <a:ext cx="774034" cy="523220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H(t)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20071" y="658099"/>
            <a:ext cx="361540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H(t) = v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 – R(H(t)/c)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21258" y="3045041"/>
            <a:ext cx="656948" cy="390617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348" y="1242874"/>
            <a:ext cx="221941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718A97-CE8A-4A13-B883-44FF1A6BE1EF}"/>
              </a:ext>
            </a:extLst>
          </p:cNvPr>
          <p:cNvSpPr txBox="1"/>
          <p:nvPr/>
        </p:nvSpPr>
        <p:spPr>
          <a:xfrm>
            <a:off x="406608" y="1559981"/>
            <a:ext cx="54580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6F9E6E8-D2F2-4694-99DB-8B000FBE508D}"/>
              </a:ext>
            </a:extLst>
          </p:cNvPr>
          <p:cNvCxnSpPr>
            <a:cxnSpLocks/>
          </p:cNvCxnSpPr>
          <p:nvPr/>
        </p:nvCxnSpPr>
        <p:spPr>
          <a:xfrm>
            <a:off x="910896" y="1862273"/>
            <a:ext cx="54580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403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52400"/>
            <a:ext cx="4705931" cy="662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1143000"/>
            <a:ext cx="2743200" cy="12192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2877" y="4648200"/>
            <a:ext cx="4412854" cy="16764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2500" y="2819400"/>
            <a:ext cx="381000" cy="76200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1153" y="233214"/>
            <a:ext cx="2302273" cy="258532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(1) D &gt;&gt; H  (R = D)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(2) I(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z’,t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= I(0,t)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(3) H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(very distant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Hertzian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dipole,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2H &lt;&lt;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λ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but no restriction on frequency content)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50126" y="3051601"/>
            <a:ext cx="245687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 = E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 E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 E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 = B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 B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2538" y="2981235"/>
            <a:ext cx="2189075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~ Q, 1/D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~ I, 1/D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~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1/D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845433-D694-48EA-90B0-7410046DF00A}"/>
              </a:ext>
            </a:extLst>
          </p:cNvPr>
          <p:cNvSpPr txBox="1"/>
          <p:nvPr/>
        </p:nvSpPr>
        <p:spPr>
          <a:xfrm>
            <a:off x="3448632" y="524613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~Q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7BA99A-35B7-496D-973A-1A7DF76C7038}"/>
              </a:ext>
            </a:extLst>
          </p:cNvPr>
          <p:cNvSpPr txBox="1"/>
          <p:nvPr/>
        </p:nvSpPr>
        <p:spPr>
          <a:xfrm>
            <a:off x="4762500" y="5257800"/>
            <a:ext cx="38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~I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47355B-5AA7-4C02-AB0D-C891CCAB5AD2}"/>
              </a:ext>
            </a:extLst>
          </p:cNvPr>
          <p:cNvSpPr txBox="1"/>
          <p:nvPr/>
        </p:nvSpPr>
        <p:spPr>
          <a:xfrm>
            <a:off x="6096000" y="5257800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~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/dt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634FF7-FF53-4881-8DE9-5B10D2E59B12}"/>
              </a:ext>
            </a:extLst>
          </p:cNvPr>
          <p:cNvSpPr txBox="1"/>
          <p:nvPr/>
        </p:nvSpPr>
        <p:spPr>
          <a:xfrm>
            <a:off x="7430942" y="4034566"/>
            <a:ext cx="156319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/B</a:t>
            </a:r>
            <a:r>
              <a:rPr kumimoji="0" lang="el-G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φ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5278F-A7E6-4CA1-84E8-F44061FA7FC6}"/>
              </a:ext>
            </a:extLst>
          </p:cNvPr>
          <p:cNvSpPr txBox="1"/>
          <p:nvPr/>
        </p:nvSpPr>
        <p:spPr>
          <a:xfrm>
            <a:off x="7686" y="215081"/>
            <a:ext cx="664244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Electric and magnetic fields based on the dipole approximation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The electric dipole moment M of charge Q and its image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7F5F2F-28B5-49FF-A83E-715CE78CB184}"/>
              </a:ext>
            </a:extLst>
          </p:cNvPr>
          <p:cNvSpPr txBox="1"/>
          <p:nvPr/>
        </p:nvSpPr>
        <p:spPr>
          <a:xfrm>
            <a:off x="4991650" y="1158008"/>
            <a:ext cx="1697125" cy="4680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78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2" t="12930" r="8949" b="7340"/>
          <a:stretch/>
        </p:blipFill>
        <p:spPr>
          <a:xfrm>
            <a:off x="1464816" y="699263"/>
            <a:ext cx="6178858" cy="5967184"/>
          </a:xfrm>
          <a:prstGeom prst="rect">
            <a:avLst/>
          </a:prstGeom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74197" y="172493"/>
            <a:ext cx="4106317" cy="3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Arial" panose="020B0604020202020204" pitchFamily="34" charset="0"/>
              </a:rPr>
              <a:t>Four configurations to be considered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4816" y="621437"/>
            <a:ext cx="2539013" cy="2077375"/>
          </a:xfrm>
          <a:prstGeom prst="rect">
            <a:avLst/>
          </a:prstGeom>
          <a:noFill/>
          <a:ln w="28575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0225" y="699263"/>
            <a:ext cx="4261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38330" y="621437"/>
            <a:ext cx="2911876" cy="2432481"/>
          </a:xfrm>
          <a:prstGeom prst="rect">
            <a:avLst/>
          </a:prstGeom>
          <a:noFill/>
          <a:ln w="28575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9250" y="699263"/>
            <a:ext cx="47051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6039" y="3852909"/>
            <a:ext cx="3053918" cy="2104008"/>
          </a:xfrm>
          <a:prstGeom prst="rect">
            <a:avLst/>
          </a:prstGeom>
          <a:noFill/>
          <a:ln w="28575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70665" y="3941685"/>
            <a:ext cx="45276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05165" y="3682855"/>
            <a:ext cx="2858610" cy="2052120"/>
          </a:xfrm>
          <a:prstGeom prst="rect">
            <a:avLst/>
          </a:prstGeom>
          <a:noFill/>
          <a:ln w="28575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44431" y="3757019"/>
            <a:ext cx="43500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#4</a:t>
            </a:r>
          </a:p>
        </p:txBody>
      </p:sp>
    </p:spTree>
    <p:extLst>
      <p:ext uri="{BB962C8B-B14F-4D97-AF65-F5344CB8AC3E}">
        <p14:creationId xmlns:p14="http://schemas.microsoft.com/office/powerpoint/2010/main" val="67358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0" t="8228" r="7415" b="5132"/>
          <a:stretch/>
        </p:blipFill>
        <p:spPr>
          <a:xfrm>
            <a:off x="0" y="1306477"/>
            <a:ext cx="5220071" cy="46274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07385" y="1957646"/>
            <a:ext cx="427901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marR="0" lvl="0" indent="-25717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-685800" algn="l"/>
                <a:tab pos="-342900" algn="l"/>
                <a:tab pos="0" algn="l"/>
                <a:tab pos="191929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Geometry used in deriving general equations for electric and magnetic fields at point P on ground (assumed to be perfectly conducting) a horizontal distance r from the vertical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lightning return‑stroke channel extending upward with speed v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257175" marR="0" lvl="0" indent="-25717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-685800" algn="l"/>
                <a:tab pos="-342900" algn="l"/>
                <a:tab pos="0" algn="l"/>
                <a:tab pos="191929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685800" algn="l"/>
                <a:tab pos="-342900" algn="l"/>
                <a:tab pos="0" algn="l"/>
                <a:tab pos="191929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685800" algn="l"/>
                <a:tab pos="-342900" algn="l"/>
                <a:tab pos="0" algn="l"/>
                <a:tab pos="191929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685800" algn="l"/>
                <a:tab pos="-342900" algn="l"/>
                <a:tab pos="0" algn="l"/>
                <a:tab pos="191929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685800" algn="l"/>
                <a:tab pos="-342900" algn="l"/>
                <a:tab pos="0" algn="l"/>
                <a:tab pos="191929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685800" algn="l"/>
                <a:tab pos="-342900" algn="l"/>
                <a:tab pos="0" algn="l"/>
                <a:tab pos="191929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Adapted from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Thotappillil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et al.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685800" algn="l"/>
                <a:tab pos="-342900" algn="l"/>
                <a:tab pos="0" algn="l"/>
                <a:tab pos="191929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(1997).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6607" y="381608"/>
            <a:ext cx="6291165" cy="346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685800" algn="l"/>
                <a:tab pos="-342900" algn="l"/>
                <a:tab pos="0" algn="l"/>
                <a:tab pos="191929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Arial" panose="020B0604020202020204" pitchFamily="34" charset="0"/>
              </a:rPr>
              <a:t>Field equations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590" y="3620220"/>
            <a:ext cx="774034" cy="523220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H(t)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20071" y="658099"/>
            <a:ext cx="361540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H(t) = v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 – R(H(t)/c)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21258" y="3045041"/>
            <a:ext cx="656948" cy="390617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348" y="1242874"/>
            <a:ext cx="221941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718A97-CE8A-4A13-B883-44FF1A6BE1EF}"/>
              </a:ext>
            </a:extLst>
          </p:cNvPr>
          <p:cNvSpPr txBox="1"/>
          <p:nvPr/>
        </p:nvSpPr>
        <p:spPr>
          <a:xfrm>
            <a:off x="406608" y="1559981"/>
            <a:ext cx="54580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v</a:t>
            </a:r>
            <a:r>
              <a:rPr lang="en-US" sz="2800" baseline="-25000" dirty="0"/>
              <a:t>f</a:t>
            </a:r>
            <a:r>
              <a:rPr lang="en-US" sz="2800" dirty="0"/>
              <a:t>t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6F9E6E8-D2F2-4694-99DB-8B000FBE508D}"/>
              </a:ext>
            </a:extLst>
          </p:cNvPr>
          <p:cNvCxnSpPr>
            <a:cxnSpLocks/>
          </p:cNvCxnSpPr>
          <p:nvPr/>
        </p:nvCxnSpPr>
        <p:spPr>
          <a:xfrm>
            <a:off x="910896" y="1862273"/>
            <a:ext cx="54580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0571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749359" y="2720383"/>
            <a:ext cx="850233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675"/>
              <a:t> </a:t>
            </a:r>
            <a:endParaRPr lang="en-US" altLang="zh-CN" sz="1350"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87067" y="4815366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32266" y="88036"/>
            <a:ext cx="9074727" cy="74635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u="sng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Configuration 4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Vertical lightning channel above ground; field point on the ground surface (z=0)</a:t>
            </a:r>
            <a:endParaRPr lang="en-US" altLang="zh-CN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142509" y="407134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1416801"/>
            <a:ext cx="18659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75"/>
              <a:t> </a:t>
            </a:r>
            <a:endParaRPr lang="en-US" altLang="zh-CN" sz="1350">
              <a:latin typeface="Arial" panose="020B0604020202020204" pitchFamily="34" charset="0"/>
            </a:endParaRPr>
          </a:p>
        </p:txBody>
      </p:sp>
      <p:sp>
        <p:nvSpPr>
          <p:cNvPr id="34" name="Rectangle 19"/>
          <p:cNvSpPr>
            <a:spLocks noChangeArrowheads="1"/>
          </p:cNvSpPr>
          <p:nvPr/>
        </p:nvSpPr>
        <p:spPr bwMode="auto">
          <a:xfrm>
            <a:off x="1" y="104082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0" y="1410601"/>
            <a:ext cx="167354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1350">
              <a:latin typeface="Arial" panose="020B0604020202020204" pitchFamily="34" charset="0"/>
            </a:endParaRPr>
          </a:p>
        </p:txBody>
      </p:sp>
      <p:sp>
        <p:nvSpPr>
          <p:cNvPr id="42" name="Rectangle 27"/>
          <p:cNvSpPr>
            <a:spLocks noChangeArrowheads="1"/>
          </p:cNvSpPr>
          <p:nvPr/>
        </p:nvSpPr>
        <p:spPr bwMode="auto">
          <a:xfrm>
            <a:off x="263237" y="5334432"/>
            <a:ext cx="850233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675" dirty="0"/>
              <a:t> </a:t>
            </a:r>
            <a:endParaRPr lang="en-US" altLang="zh-CN" sz="1350" dirty="0">
              <a:latin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3" t="53480" r="13896" b="23919"/>
          <a:stretch/>
        </p:blipFill>
        <p:spPr>
          <a:xfrm>
            <a:off x="291858" y="3152384"/>
            <a:ext cx="2417618" cy="1534344"/>
          </a:xfrm>
          <a:prstGeom prst="rect">
            <a:avLst/>
          </a:prstGeom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83677" y="830378"/>
            <a:ext cx="9146688" cy="99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257175" indent="-257175" defTabSz="6858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000" dirty="0">
                <a:ea typeface="SimSun" panose="02010600030101010101" pitchFamily="2" charset="-122"/>
                <a:cs typeface="Times New Roman" panose="02020603050405020304" pitchFamily="18" charset="0"/>
              </a:rPr>
              <a:t>Applied to the return-stroke process – current wave propagates from the ground level up along the channel</a:t>
            </a:r>
          </a:p>
          <a:p>
            <a:pPr marL="257175" indent="-257175" defTabSz="6858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000" dirty="0">
                <a:ea typeface="SimSun" panose="02010600030101010101" pitchFamily="2" charset="-122"/>
                <a:cs typeface="Times New Roman" panose="02020603050405020304" pitchFamily="18" charset="0"/>
              </a:rPr>
              <a:t>Integrating the </a:t>
            </a:r>
            <a:r>
              <a:rPr lang="en-US" altLang="zh-CN" sz="2000" b="1" dirty="0" err="1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dE</a:t>
            </a:r>
            <a:r>
              <a:rPr lang="en-US" altLang="zh-CN" sz="2000" b="1" baseline="-25000" dirty="0" err="1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z</a:t>
            </a:r>
            <a:r>
              <a:rPr lang="en-US" altLang="zh-CN" sz="2000" b="1" dirty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(t)</a:t>
            </a:r>
            <a:r>
              <a:rPr lang="en-US" altLang="zh-CN" sz="2000" b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a typeface="SimSun" panose="02010600030101010101" pitchFamily="2" charset="-122"/>
                <a:cs typeface="Times New Roman" panose="02020603050405020304" pitchFamily="18" charset="0"/>
              </a:rPr>
              <a:t>from </a:t>
            </a:r>
            <a:r>
              <a:rPr lang="en-US" altLang="zh-CN" sz="2000" b="1" dirty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Scenario 3</a:t>
            </a:r>
            <a:r>
              <a:rPr lang="en-US" altLang="zh-CN" sz="2000" b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a typeface="SimSun" panose="02010600030101010101" pitchFamily="2" charset="-122"/>
                <a:cs typeface="Times New Roman" panose="02020603050405020304" pitchFamily="18" charset="0"/>
              </a:rPr>
              <a:t>over the radiating channel length H(t) we get:</a:t>
            </a:r>
            <a:endParaRPr lang="en-US" altLang="zh-CN" sz="20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924644"/>
              </p:ext>
            </p:extLst>
          </p:nvPr>
        </p:nvGraphicFramePr>
        <p:xfrm>
          <a:off x="497051" y="2291019"/>
          <a:ext cx="8182821" cy="785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908760" imgH="660240" progId="Equation.DSMT4">
                  <p:embed/>
                </p:oleObj>
              </mc:Choice>
              <mc:Fallback>
                <p:oleObj name="Equation" r:id="rId3" imgW="6908760" imgH="6602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51" y="2291019"/>
                        <a:ext cx="8182821" cy="785144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1" t="84022" r="9969" b="6355"/>
          <a:stretch/>
        </p:blipFill>
        <p:spPr>
          <a:xfrm>
            <a:off x="391781" y="4545879"/>
            <a:ext cx="2357721" cy="653293"/>
          </a:xfrm>
          <a:prstGeom prst="rect">
            <a:avLst/>
          </a:prstGeom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368242"/>
              </p:ext>
            </p:extLst>
          </p:nvPr>
        </p:nvGraphicFramePr>
        <p:xfrm>
          <a:off x="587736" y="5166189"/>
          <a:ext cx="818673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340400" imgH="660240" progId="Equation.DSMT4">
                  <p:embed/>
                </p:oleObj>
              </mc:Choice>
              <mc:Fallback>
                <p:oleObj name="Equation" r:id="rId5" imgW="7340400" imgH="6602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736" y="5166189"/>
                        <a:ext cx="8186738" cy="7239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673089"/>
              </p:ext>
            </p:extLst>
          </p:nvPr>
        </p:nvGraphicFramePr>
        <p:xfrm>
          <a:off x="3891516" y="3248187"/>
          <a:ext cx="3629983" cy="455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68500" imgH="254000" progId="Equation.DSMT4">
                  <p:embed/>
                </p:oleObj>
              </mc:Choice>
              <mc:Fallback>
                <p:oleObj name="Equation" r:id="rId7" imgW="1968500" imgH="2540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1516" y="3248187"/>
                        <a:ext cx="3629983" cy="45594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268088"/>
              </p:ext>
            </p:extLst>
          </p:nvPr>
        </p:nvGraphicFramePr>
        <p:xfrm>
          <a:off x="3891516" y="3739755"/>
          <a:ext cx="4821411" cy="42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794000" imgH="254000" progId="Equation.DSMT4">
                  <p:embed/>
                </p:oleObj>
              </mc:Choice>
              <mc:Fallback>
                <p:oleObj name="Equation" r:id="rId9" imgW="2794000" imgH="2540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1516" y="3739755"/>
                        <a:ext cx="4821411" cy="4278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981762"/>
              </p:ext>
            </p:extLst>
          </p:nvPr>
        </p:nvGraphicFramePr>
        <p:xfrm>
          <a:off x="3891516" y="4265416"/>
          <a:ext cx="5130680" cy="624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670300" imgH="444500" progId="Equation.DSMT4">
                  <p:embed/>
                </p:oleObj>
              </mc:Choice>
              <mc:Fallback>
                <p:oleObj name="Equation" r:id="rId11" imgW="3670300" imgH="4445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1516" y="4265416"/>
                        <a:ext cx="5130680" cy="62472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own Arrow 1"/>
          <p:cNvSpPr/>
          <p:nvPr/>
        </p:nvSpPr>
        <p:spPr>
          <a:xfrm>
            <a:off x="3048084" y="3204805"/>
            <a:ext cx="422564" cy="185017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221340" y="1832990"/>
                <a:ext cx="2040726" cy="3231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5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</m:acc>
                      <m:d>
                        <m:d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500"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lang="en-US" sz="15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1500" i="1">
                              <a:latin typeface="Cambria Math" panose="02040503050406030204" pitchFamily="18" charset="0"/>
                            </a:rPr>
                            <m:t>ϕ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, 0,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5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5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50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en-US" sz="150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5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</m:acc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340" y="1832990"/>
                <a:ext cx="2040726" cy="323165"/>
              </a:xfrm>
              <a:prstGeom prst="rect">
                <a:avLst/>
              </a:prstGeom>
              <a:blipFill>
                <a:blip r:embed="rId13"/>
                <a:stretch>
                  <a:fillRect r="-2985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2261017" y="2102352"/>
            <a:ext cx="952825" cy="24237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125" dirty="0">
                <a:ea typeface="SimSun" panose="02010600030101010101" pitchFamily="2" charset="-122"/>
                <a:cs typeface="Times New Roman" panose="02020603050405020304" pitchFamily="18" charset="0"/>
              </a:rPr>
              <a:t>(electrostatic)</a:t>
            </a:r>
            <a:endParaRPr lang="en-US" altLang="zh-CN" sz="1125" dirty="0"/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7162650" y="2061525"/>
            <a:ext cx="754053" cy="24237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125" dirty="0">
                <a:ea typeface="SimSun" panose="02010600030101010101" pitchFamily="2" charset="-122"/>
                <a:cs typeface="Times New Roman" panose="02020603050405020304" pitchFamily="18" charset="0"/>
              </a:rPr>
              <a:t>(radiation)</a:t>
            </a:r>
            <a:endParaRPr lang="en-US" altLang="zh-CN" sz="1125" dirty="0"/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5269565" y="2096600"/>
            <a:ext cx="778098" cy="24237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125" dirty="0">
                <a:ea typeface="SimSun" panose="02010600030101010101" pitchFamily="2" charset="-122"/>
                <a:cs typeface="Times New Roman" panose="02020603050405020304" pitchFamily="18" charset="0"/>
              </a:rPr>
              <a:t>(induction)</a:t>
            </a:r>
            <a:endParaRPr lang="en-US" altLang="zh-CN" sz="1500" dirty="0"/>
          </a:p>
        </p:txBody>
      </p:sp>
      <p:sp>
        <p:nvSpPr>
          <p:cNvPr id="28" name="TextBox 27"/>
          <p:cNvSpPr txBox="1"/>
          <p:nvPr/>
        </p:nvSpPr>
        <p:spPr>
          <a:xfrm>
            <a:off x="8278092" y="2025965"/>
            <a:ext cx="11291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cylindrical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278092" y="4890136"/>
            <a:ext cx="11291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spherical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86057" y="4309351"/>
            <a:ext cx="1614482" cy="56565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64311" y="5199172"/>
            <a:ext cx="885191" cy="597946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63122" y="5199172"/>
            <a:ext cx="852257" cy="624579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31115" y="5190218"/>
            <a:ext cx="435005" cy="60690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42060" y="5158242"/>
            <a:ext cx="2037812" cy="76747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13470" y="5166189"/>
            <a:ext cx="387197" cy="7239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44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C805561-8825-46C8-8411-0A335A7C83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2718" y="1406400"/>
          <a:ext cx="8798561" cy="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40400" imgH="660240" progId="Equation.DSMT4">
                  <p:embed/>
                </p:oleObj>
              </mc:Choice>
              <mc:Fallback>
                <p:oleObj name="Equation" r:id="rId2" imgW="7340400" imgH="6602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C805561-8825-46C8-8411-0A335A7C83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18" y="1406400"/>
                        <a:ext cx="8798561" cy="778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0DF9CFB-7632-42E8-AE7A-C7F80B123E41}"/>
              </a:ext>
            </a:extLst>
          </p:cNvPr>
          <p:cNvSpPr txBox="1"/>
          <p:nvPr/>
        </p:nvSpPr>
        <p:spPr>
          <a:xfrm>
            <a:off x="886191" y="399808"/>
            <a:ext cx="7226968" cy="56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685800" algn="l"/>
                <a:tab pos="-342900" algn="l"/>
                <a:tab pos="0" algn="l"/>
                <a:tab pos="191929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</a:tabLst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Exact field equations for a vertical channel and </a:t>
            </a:r>
          </a:p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685800" algn="l"/>
                <a:tab pos="-342900" algn="l"/>
                <a:tab pos="0" algn="l"/>
                <a:tab pos="191929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</a:tabLst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ground-surface field point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069C9BF-4A38-4DDD-94C4-749DD0EC26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920291"/>
              </p:ext>
            </p:extLst>
          </p:nvPr>
        </p:nvGraphicFramePr>
        <p:xfrm>
          <a:off x="1849119" y="3004425"/>
          <a:ext cx="5301113" cy="849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65600" imgH="660400" progId="Equation.DSMT4">
                  <p:embed/>
                </p:oleObj>
              </mc:Choice>
              <mc:Fallback>
                <p:oleObj name="Equation" r:id="rId4" imgW="4165600" imgH="6604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069C9BF-4A38-4DDD-94C4-749DD0EC26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119" y="3004425"/>
                        <a:ext cx="5301113" cy="849149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DBA7FC7-6630-4AAB-922D-6E0649025ED0}"/>
              </a:ext>
            </a:extLst>
          </p:cNvPr>
          <p:cNvSpPr txBox="1"/>
          <p:nvPr/>
        </p:nvSpPr>
        <p:spPr>
          <a:xfrm>
            <a:off x="1849119" y="2184399"/>
            <a:ext cx="1920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SimSun" panose="02010600030101010101" pitchFamily="2" charset="-122"/>
                <a:cs typeface="Times New Roman" panose="02020603050405020304" pitchFamily="18" charset="0"/>
              </a:rPr>
              <a:t>(electrostatic)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7C2960-89B1-4C5F-8228-67AE2A5EA7C9}"/>
              </a:ext>
            </a:extLst>
          </p:cNvPr>
          <p:cNvSpPr txBox="1"/>
          <p:nvPr/>
        </p:nvSpPr>
        <p:spPr>
          <a:xfrm>
            <a:off x="4658360" y="2193153"/>
            <a:ext cx="1574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SimSun" panose="02010600030101010101" pitchFamily="2" charset="-122"/>
                <a:cs typeface="Times New Roman" panose="02020603050405020304" pitchFamily="18" charset="0"/>
              </a:rPr>
              <a:t>(induction)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2B8DF9-71AF-4298-A7DF-F4C40A6F7BAB}"/>
              </a:ext>
            </a:extLst>
          </p:cNvPr>
          <p:cNvSpPr txBox="1"/>
          <p:nvPr/>
        </p:nvSpPr>
        <p:spPr>
          <a:xfrm>
            <a:off x="3093720" y="3897678"/>
            <a:ext cx="1640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SimSun" panose="02010600030101010101" pitchFamily="2" charset="-122"/>
                <a:cs typeface="Times New Roman" panose="02020603050405020304" pitchFamily="18" charset="0"/>
              </a:rPr>
              <a:t>(induction)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08B723-FBA9-49D7-99A7-A1AB244E4B99}"/>
              </a:ext>
            </a:extLst>
          </p:cNvPr>
          <p:cNvSpPr txBox="1"/>
          <p:nvPr/>
        </p:nvSpPr>
        <p:spPr>
          <a:xfrm>
            <a:off x="7150232" y="2193153"/>
            <a:ext cx="1574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SimSun" panose="02010600030101010101" pitchFamily="2" charset="-122"/>
                <a:cs typeface="Times New Roman" panose="02020603050405020304" pitchFamily="18" charset="0"/>
              </a:rPr>
              <a:t>(radiation)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7B1872-CD86-41E8-A970-A9F0BCEA527E}"/>
              </a:ext>
            </a:extLst>
          </p:cNvPr>
          <p:cNvSpPr txBox="1"/>
          <p:nvPr/>
        </p:nvSpPr>
        <p:spPr>
          <a:xfrm>
            <a:off x="5354320" y="3897678"/>
            <a:ext cx="1493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SimSun" panose="02010600030101010101" pitchFamily="2" charset="-122"/>
                <a:cs typeface="Times New Roman" panose="02020603050405020304" pitchFamily="18" charset="0"/>
              </a:rPr>
              <a:t>(radiation)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B3113A-BC5A-401A-AB2B-8346CFA270A5}"/>
              </a:ext>
            </a:extLst>
          </p:cNvPr>
          <p:cNvSpPr txBox="1"/>
          <p:nvPr/>
        </p:nvSpPr>
        <p:spPr>
          <a:xfrm>
            <a:off x="7150232" y="829398"/>
            <a:ext cx="1452881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θ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r/R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2C603B-16C4-47B6-9B6E-93949DE31A35}"/>
              </a:ext>
            </a:extLst>
          </p:cNvPr>
          <p:cNvSpPr txBox="1"/>
          <p:nvPr/>
        </p:nvSpPr>
        <p:spPr>
          <a:xfrm>
            <a:off x="1452880" y="5073197"/>
            <a:ext cx="6807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(1) D &gt;&gt; H  (R = r = const)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(2) I(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z’,t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= I(0,t) – independent of z’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(3) H(t) = H = const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BFEC63-0CF3-4BF1-A7DA-673B0768DFA6}"/>
              </a:ext>
            </a:extLst>
          </p:cNvPr>
          <p:cNvSpPr txBox="1"/>
          <p:nvPr/>
        </p:nvSpPr>
        <p:spPr>
          <a:xfrm>
            <a:off x="1412239" y="4488422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Dipole Approximation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4916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71DDE6-5B78-45A3-8A27-8980DB1FA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21" y="955040"/>
            <a:ext cx="8657939" cy="45516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BB184A-D50B-4649-A733-4DA242790FFC}"/>
              </a:ext>
            </a:extLst>
          </p:cNvPr>
          <p:cNvSpPr txBox="1"/>
          <p:nvPr/>
        </p:nvSpPr>
        <p:spPr>
          <a:xfrm>
            <a:off x="6604000" y="4358640"/>
            <a:ext cx="1595120" cy="58928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467FCA3-7C31-49EB-AF18-FC36A372BB26}"/>
              </a:ext>
            </a:extLst>
          </p:cNvPr>
          <p:cNvSpPr/>
          <p:nvPr/>
        </p:nvSpPr>
        <p:spPr>
          <a:xfrm rot="10800000">
            <a:off x="5588000" y="4546600"/>
            <a:ext cx="822960" cy="213359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135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B5E6A2-4038-4E3B-9FAF-479A9207F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202"/>
            <a:ext cx="9144000" cy="485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58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34" y="1131097"/>
            <a:ext cx="7886700" cy="138578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Exact equation for the radiation component of electric field (at far distances approximately equal to the total electric field)</a:t>
            </a:r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</p:nvPr>
        </p:nvGraphicFramePr>
        <p:xfrm>
          <a:off x="1927575" y="5317725"/>
          <a:ext cx="5261418" cy="1084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95500" imgH="431800" progId="Equation.3">
                  <p:embed/>
                </p:oleObj>
              </mc:Choice>
              <mc:Fallback>
                <p:oleObj name="Equation" r:id="rId2" imgW="2095500" imgH="431800" progId="Equation.3">
                  <p:embed/>
                  <p:pic>
                    <p:nvPicPr>
                      <p:cNvPr id="5" name="Content Placeholder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575" y="5317725"/>
                        <a:ext cx="5261418" cy="108417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33603" y="3068437"/>
          <a:ext cx="7868031" cy="1107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38500" imgH="457200" progId="Equation.DSMT4">
                  <p:embed/>
                </p:oleObj>
              </mc:Choice>
              <mc:Fallback>
                <p:oleObj name="Equation" r:id="rId4" imgW="3238500" imgH="457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603" y="3068437"/>
                        <a:ext cx="7868031" cy="110732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44094" y="4555109"/>
            <a:ext cx="742838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Transmission-line approximation (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dt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-v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dz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’)</a:t>
            </a:r>
          </a:p>
        </p:txBody>
      </p:sp>
    </p:spTree>
    <p:extLst>
      <p:ext uri="{BB962C8B-B14F-4D97-AF65-F5344CB8AC3E}">
        <p14:creationId xmlns:p14="http://schemas.microsoft.com/office/powerpoint/2010/main" val="39698762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381000" y="6629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700" rIns="91401" bIns="457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3728CC-69E7-4FC3-81EC-AC4B6A74515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ctr" defTabSz="455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19811" name="Picture 4" descr="stri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2" name="Line 5"/>
          <p:cNvSpPr>
            <a:spLocks noChangeShapeType="1"/>
          </p:cNvSpPr>
          <p:nvPr/>
        </p:nvSpPr>
        <p:spPr bwMode="auto">
          <a:xfrm>
            <a:off x="1066800" y="393700"/>
            <a:ext cx="8077200" cy="0"/>
          </a:xfrm>
          <a:prstGeom prst="line">
            <a:avLst/>
          </a:prstGeom>
          <a:noFill/>
          <a:ln w="19050">
            <a:solidFill>
              <a:srgbClr val="FF81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1" tIns="45700" rIns="91401" bIns="45700"/>
          <a:lstStyle/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19813" name="Rectangle 9"/>
          <p:cNvSpPr>
            <a:spLocks noChangeArrowheads="1"/>
          </p:cNvSpPr>
          <p:nvPr/>
        </p:nvSpPr>
        <p:spPr bwMode="auto">
          <a:xfrm>
            <a:off x="838200" y="6629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700" rIns="91401" bIns="457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03351F-97B5-4294-9B9C-2676AA3E02D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ctr" defTabSz="455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19814" name="Rectangle 2"/>
          <p:cNvSpPr>
            <a:spLocks noChangeArrowheads="1"/>
          </p:cNvSpPr>
          <p:nvPr/>
        </p:nvSpPr>
        <p:spPr bwMode="auto">
          <a:xfrm>
            <a:off x="0" y="-182563"/>
            <a:ext cx="184150" cy="3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0" rIns="91401" bIns="45700" anchor="ctr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9815" name="Rectangle 4"/>
          <p:cNvSpPr>
            <a:spLocks noChangeArrowheads="1"/>
          </p:cNvSpPr>
          <p:nvPr/>
        </p:nvSpPr>
        <p:spPr bwMode="auto">
          <a:xfrm>
            <a:off x="0" y="-182563"/>
            <a:ext cx="184150" cy="3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0" rIns="91401" bIns="45700" anchor="ctr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9816" name="矩形 14"/>
          <p:cNvSpPr>
            <a:spLocks noChangeArrowheads="1"/>
          </p:cNvSpPr>
          <p:nvPr/>
        </p:nvSpPr>
        <p:spPr bwMode="auto">
          <a:xfrm>
            <a:off x="784226" y="531834"/>
            <a:ext cx="3879850" cy="587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700" rIns="91401" bIns="45700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Transmission Line (TL) Model</a:t>
            </a: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I(z’, t) = I(z’=0, t - z’/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v</a:t>
            </a:r>
            <a:r>
              <a:rPr kumimoji="0" lang="en-US" altLang="zh-CN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)</a:t>
            </a: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v</a:t>
            </a:r>
            <a:r>
              <a:rPr kumimoji="0" lang="en-US" altLang="zh-CN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= z’/(z’/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v</a:t>
            </a:r>
            <a:r>
              <a:rPr kumimoji="0" lang="en-US" altLang="zh-CN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) = tan</a:t>
            </a:r>
            <a:r>
              <a:rPr kumimoji="0" lang="el-GR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α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</a:t>
            </a: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where </a:t>
            </a:r>
            <a:r>
              <a:rPr kumimoji="0" lang="el-GR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α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is the angle between the slanted broken line and the time axis.</a:t>
            </a: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In this model,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v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=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v</a:t>
            </a:r>
            <a:r>
              <a:rPr kumimoji="0" lang="en-US" altLang="zh-CN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= v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</a:t>
            </a: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where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v</a:t>
            </a:r>
            <a:r>
              <a:rPr kumimoji="0" lang="en-US" altLang="zh-CN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is the upward-propagating return-stroke front speed and 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v</a:t>
            </a:r>
            <a:r>
              <a:rPr kumimoji="0" lang="en-US" altLang="zh-CN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is the current-wave propagation speed </a:t>
            </a: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Subscript “w” is often dropped, so that:</a:t>
            </a: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I(z’, t) = I(z’=0, t - z’/ v)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19817" name="Picture 2" descr="C:\Users\Potao\Desktop\新文档 2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977900"/>
            <a:ext cx="328612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8" name="Text Box 15"/>
          <p:cNvSpPr txBox="1">
            <a:spLocks noChangeArrowheads="1"/>
          </p:cNvSpPr>
          <p:nvPr/>
        </p:nvSpPr>
        <p:spPr bwMode="auto">
          <a:xfrm>
            <a:off x="682625" y="28575"/>
            <a:ext cx="8461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700" rIns="91401" bIns="45700">
            <a:spAutoFit/>
          </a:bodyPr>
          <a:lstStyle>
            <a:lvl1pPr marL="342900" indent="-3429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42900" marR="0" lvl="0" indent="-342900" algn="l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     Engineering Models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342900" marR="0" lvl="0" indent="-342900" algn="l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6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19819" name="TextBox 1"/>
          <p:cNvSpPr txBox="1">
            <a:spLocks noChangeArrowheads="1"/>
          </p:cNvSpPr>
          <p:nvPr/>
        </p:nvSpPr>
        <p:spPr bwMode="auto">
          <a:xfrm>
            <a:off x="4711700" y="2517775"/>
            <a:ext cx="449263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z’</a:t>
            </a:r>
            <a:r>
              <a:rPr kumimoji="0" lang="en-US" altLang="en-US" sz="1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2</a:t>
            </a:r>
          </a:p>
        </p:txBody>
      </p:sp>
      <p:sp>
        <p:nvSpPr>
          <p:cNvPr id="119820" name="TextBox 2"/>
          <p:cNvSpPr txBox="1">
            <a:spLocks noChangeArrowheads="1"/>
          </p:cNvSpPr>
          <p:nvPr/>
        </p:nvSpPr>
        <p:spPr bwMode="auto">
          <a:xfrm>
            <a:off x="5495925" y="2800350"/>
            <a:ext cx="823913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z’</a:t>
            </a:r>
            <a:r>
              <a:rPr kumimoji="0" lang="en-US" altLang="en-US" sz="18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2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/v</a:t>
            </a:r>
            <a:r>
              <a:rPr kumimoji="0" lang="en-US" altLang="en-US" sz="18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w</a:t>
            </a:r>
          </a:p>
        </p:txBody>
      </p:sp>
      <p:sp>
        <p:nvSpPr>
          <p:cNvPr id="119821" name="TextBox 4"/>
          <p:cNvSpPr txBox="1">
            <a:spLocks noChangeArrowheads="1"/>
          </p:cNvSpPr>
          <p:nvPr/>
        </p:nvSpPr>
        <p:spPr bwMode="auto">
          <a:xfrm>
            <a:off x="6980238" y="1108075"/>
            <a:ext cx="460375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v</a:t>
            </a:r>
            <a:r>
              <a:rPr kumimoji="0" lang="en-US" altLang="zh-CN" sz="2000" b="1" i="0" u="none" strike="noStrike" kern="120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7770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39919" y="2208926"/>
            <a:ext cx="90885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marR="0" lvl="0" indent="-2571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TL model to derive the far-field approximation - the radiation component dominant at far distances 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 &gt; 50km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):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26877" y="122736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776249"/>
              </p:ext>
            </p:extLst>
          </p:nvPr>
        </p:nvGraphicFramePr>
        <p:xfrm>
          <a:off x="1267106" y="3118519"/>
          <a:ext cx="6199639" cy="872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38500" imgH="457200" progId="Equation.DSMT4">
                  <p:embed/>
                </p:oleObj>
              </mc:Choice>
              <mc:Fallback>
                <p:oleObj name="Equation" r:id="rId2" imgW="3238500" imgH="45720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7106" y="3118519"/>
                        <a:ext cx="6199639" cy="8726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7613486" y="3366499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685800" algn="l"/>
                <a:tab pos="-342900" algn="l"/>
                <a:tab pos="0" algn="l"/>
                <a:tab pos="191929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(5.12)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317334"/>
              </p:ext>
            </p:extLst>
          </p:nvPr>
        </p:nvGraphicFramePr>
        <p:xfrm>
          <a:off x="4447711" y="4383706"/>
          <a:ext cx="2672180" cy="284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79600" imgH="203200" progId="Equation.DSMT4">
                  <p:embed/>
                </p:oleObj>
              </mc:Choice>
              <mc:Fallback>
                <p:oleObj name="Equation" r:id="rId4" imgW="1879600" imgH="2032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7711" y="4383706"/>
                        <a:ext cx="2672180" cy="28485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7613485" y="4929237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685800" algn="l"/>
                <a:tab pos="-342900" algn="l"/>
                <a:tab pos="0" algn="l"/>
                <a:tab pos="191929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(5.14)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96482"/>
              </p:ext>
            </p:extLst>
          </p:nvPr>
        </p:nvGraphicFramePr>
        <p:xfrm>
          <a:off x="1898045" y="4929237"/>
          <a:ext cx="5099332" cy="819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92400" imgH="444500" progId="Equation.DSMT4">
                  <p:embed/>
                </p:oleObj>
              </mc:Choice>
              <mc:Fallback>
                <p:oleObj name="Equation" r:id="rId6" imgW="2692400" imgH="44450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8045" y="4929237"/>
                        <a:ext cx="5099332" cy="8195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Down Arrow 20"/>
          <p:cNvSpPr/>
          <p:nvPr/>
        </p:nvSpPr>
        <p:spPr>
          <a:xfrm>
            <a:off x="4062848" y="4098539"/>
            <a:ext cx="185555" cy="61186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13895" y="659141"/>
            <a:ext cx="71021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Exact equation for the radiation component of electric field (at far distances approximately equal to the total electric field)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366926" y="3991195"/>
            <a:ext cx="834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= r</a:t>
            </a:r>
          </a:p>
        </p:txBody>
      </p:sp>
    </p:spTree>
    <p:extLst>
      <p:ext uri="{BB962C8B-B14F-4D97-AF65-F5344CB8AC3E}">
        <p14:creationId xmlns:p14="http://schemas.microsoft.com/office/powerpoint/2010/main" val="5105961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609488" y="5968884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685800" algn="l"/>
                <a:tab pos="-342900" algn="l"/>
                <a:tab pos="0" algn="l"/>
                <a:tab pos="191929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(5.15)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26877" y="122736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848248"/>
              </p:ext>
            </p:extLst>
          </p:nvPr>
        </p:nvGraphicFramePr>
        <p:xfrm>
          <a:off x="1565845" y="2789201"/>
          <a:ext cx="5883968" cy="2210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94100" imgH="1346200" progId="Equation.DSMT4">
                  <p:embed/>
                </p:oleObj>
              </mc:Choice>
              <mc:Fallback>
                <p:oleObj name="Equation" r:id="rId2" imgW="3594100" imgH="1346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845" y="2789201"/>
                        <a:ext cx="5883968" cy="22103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3033" y="5130289"/>
            <a:ext cx="82718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Normally I(0, 0) = 0, so that the radiation field component is proportional to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the channel base (z’=0) current: 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25066" y="1971386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830786"/>
              </p:ext>
            </p:extLst>
          </p:nvPr>
        </p:nvGraphicFramePr>
        <p:xfrm>
          <a:off x="3752998" y="5735922"/>
          <a:ext cx="3767936" cy="835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30400" imgH="431800" progId="Equation.DSMT4">
                  <p:embed/>
                </p:oleObj>
              </mc:Choice>
              <mc:Fallback>
                <p:oleObj name="Equation" r:id="rId4" imgW="1930400" imgH="4318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998" y="5735922"/>
                        <a:ext cx="3767936" cy="83525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4488" y="180588"/>
            <a:ext cx="9015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the TL model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the time derivative of a current wave (I(t-z’/v)) traveling at constant speed v in the positive direction z’, can be converted to a spatial derivative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86509" y="1006648"/>
                <a:ext cx="3114955" cy="53642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I</m:t>
                          </m:r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t</m:t>
                          </m:r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z</m:t>
                              </m:r>
                            </m:e>
                            <m:sup>
                              <m:r>
                                <a:rPr kumimoji="0" lang="en-US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v</m:t>
                          </m:r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kumimoji="0" lang="en-US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cs typeface="+mn-cs"/>
                            </a:rPr>
                            <m:t> </m:t>
                          </m:r>
                        </m:num>
                        <m:den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kumimoji="0" lang="en-US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cs typeface="+mn-cs"/>
                            </a:rPr>
                            <m:t> </m:t>
                          </m:r>
                        </m:den>
                      </m:f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=−</m:t>
                      </m:r>
                      <m:r>
                        <m:rPr>
                          <m:sty m:val="p"/>
                        </m:rP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v</m:t>
                      </m:r>
                      <m:f>
                        <m:f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I</m:t>
                          </m:r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t</m:t>
                          </m:r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z</m:t>
                              </m:r>
                            </m:e>
                            <m:sup>
                              <m:r>
                                <a:rPr kumimoji="0" lang="en-US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v</m:t>
                          </m:r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kumimoji="0" lang="en-US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cs typeface="+mn-cs"/>
                            </a:rPr>
                            <m:t> </m:t>
                          </m:r>
                        </m:num>
                        <m:den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z</m:t>
                          </m:r>
                          <m:r>
                            <m:rPr>
                              <m:nor/>
                            </m:rP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  <m:r>
                            <m:rPr>
                              <m:nor/>
                            </m:rPr>
                            <a:rPr kumimoji="0" lang="en-US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cs typeface="+mn-cs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509" y="1006648"/>
                <a:ext cx="3114955" cy="5364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3033" y="1630637"/>
            <a:ext cx="8485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the TL model in terms of retarded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24200" y="2151208"/>
                <a:ext cx="4730656" cy="5364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I</m:t>
                          </m:r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(0,</m:t>
                          </m:r>
                          <m:r>
                            <m:rPr>
                              <m:sty m:val="p"/>
                            </m:rP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t</m:t>
                          </m:r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z</m:t>
                              </m:r>
                            </m:e>
                            <m:sup>
                              <m:r>
                                <a:rPr kumimoji="0" lang="en-US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v</m:t>
                          </m:r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r</m:t>
                          </m:r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c</m:t>
                          </m:r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kumimoji="0" lang="en-US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cs typeface="+mn-cs"/>
                            </a:rPr>
                            <m:t> </m:t>
                          </m:r>
                        </m:num>
                        <m:den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kumimoji="0" lang="en-US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cs typeface="+mn-cs"/>
                            </a:rPr>
                            <m:t> </m:t>
                          </m:r>
                        </m:den>
                      </m:f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=−</m:t>
                      </m:r>
                      <m:r>
                        <m:rPr>
                          <m:sty m:val="p"/>
                        </m:rP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v</m:t>
                      </m:r>
                      <m:f>
                        <m:f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I</m:t>
                          </m:r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(0,</m:t>
                          </m:r>
                          <m:r>
                            <m:rPr>
                              <m:sty m:val="p"/>
                            </m:rP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t</m:t>
                          </m:r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z</m:t>
                              </m:r>
                            </m:e>
                            <m:sup>
                              <m:r>
                                <a:rPr kumimoji="0" lang="en-US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v</m:t>
                          </m:r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r</m:t>
                          </m:r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c</m:t>
                          </m:r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kumimoji="0" lang="en-US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cs typeface="+mn-cs"/>
                            </a:rPr>
                            <m:t> </m:t>
                          </m:r>
                        </m:num>
                        <m:den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z</m:t>
                          </m:r>
                          <m:r>
                            <m:rPr>
                              <m:nor/>
                            </m:rP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  <m:r>
                            <m:rPr>
                              <m:nor/>
                            </m:rPr>
                            <a:rPr kumimoji="0" lang="en-US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cs typeface="+mn-cs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151208"/>
                <a:ext cx="4730656" cy="5364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7956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C805561-8825-46C8-8411-0A335A7C83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686350"/>
              </p:ext>
            </p:extLst>
          </p:nvPr>
        </p:nvGraphicFramePr>
        <p:xfrm>
          <a:off x="172718" y="1406400"/>
          <a:ext cx="8798561" cy="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40400" imgH="660240" progId="Equation.DSMT4">
                  <p:embed/>
                </p:oleObj>
              </mc:Choice>
              <mc:Fallback>
                <p:oleObj name="Equation" r:id="rId2" imgW="7340400" imgH="66024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18" y="1406400"/>
                        <a:ext cx="8798561" cy="778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0DF9CFB-7632-42E8-AE7A-C7F80B123E41}"/>
              </a:ext>
            </a:extLst>
          </p:cNvPr>
          <p:cNvSpPr txBox="1"/>
          <p:nvPr/>
        </p:nvSpPr>
        <p:spPr>
          <a:xfrm>
            <a:off x="886191" y="399808"/>
            <a:ext cx="7226968" cy="56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685800" algn="l"/>
                <a:tab pos="-342900" algn="l"/>
                <a:tab pos="0" algn="l"/>
                <a:tab pos="191929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</a:tabLst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Exact field equations for a vertical channel and </a:t>
            </a:r>
          </a:p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685800" algn="l"/>
                <a:tab pos="-342900" algn="l"/>
                <a:tab pos="0" algn="l"/>
                <a:tab pos="191929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</a:tabLst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ground-surface field point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069C9BF-4A38-4DDD-94C4-749DD0EC26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356413"/>
              </p:ext>
            </p:extLst>
          </p:nvPr>
        </p:nvGraphicFramePr>
        <p:xfrm>
          <a:off x="1849119" y="3004425"/>
          <a:ext cx="5301113" cy="849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65600" imgH="660400" progId="Equation.DSMT4">
                  <p:embed/>
                </p:oleObj>
              </mc:Choice>
              <mc:Fallback>
                <p:oleObj name="Equation" r:id="rId4" imgW="4165600" imgH="6604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119" y="3004425"/>
                        <a:ext cx="5301113" cy="849149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9BBC8DE-9BAD-40DC-ABB3-3D1322D2B2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066258"/>
              </p:ext>
            </p:extLst>
          </p:nvPr>
        </p:nvGraphicFramePr>
        <p:xfrm>
          <a:off x="3420711" y="5548335"/>
          <a:ext cx="2207929" cy="794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93800" imgH="431800" progId="Equation.DSMT4">
                  <p:embed/>
                </p:oleObj>
              </mc:Choice>
              <mc:Fallback>
                <p:oleObj name="Equation" r:id="rId6" imgW="1193800" imgH="4318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0711" y="5548335"/>
                        <a:ext cx="2207929" cy="79485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1C53FB0-B386-4582-94F0-F3A0C7E835F9}"/>
              </a:ext>
            </a:extLst>
          </p:cNvPr>
          <p:cNvSpPr txBox="1"/>
          <p:nvPr/>
        </p:nvSpPr>
        <p:spPr>
          <a:xfrm>
            <a:off x="248919" y="4673599"/>
            <a:ext cx="89712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14400" algn="l"/>
                <a:tab pos="-457200" algn="l"/>
                <a:tab pos="0" algn="l"/>
                <a:tab pos="255588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 upper integration limit H(t) (called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radiating channel length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) can be found from the equation below, where v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is the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RS front propagation speed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BA7FC7-6630-4AAB-922D-6E0649025ED0}"/>
              </a:ext>
            </a:extLst>
          </p:cNvPr>
          <p:cNvSpPr txBox="1"/>
          <p:nvPr/>
        </p:nvSpPr>
        <p:spPr>
          <a:xfrm>
            <a:off x="1849119" y="2184399"/>
            <a:ext cx="1920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SimSun" panose="02010600030101010101" pitchFamily="2" charset="-122"/>
                <a:cs typeface="Times New Roman" panose="02020603050405020304" pitchFamily="18" charset="0"/>
              </a:rPr>
              <a:t>(electrostatic)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7C2960-89B1-4C5F-8228-67AE2A5EA7C9}"/>
              </a:ext>
            </a:extLst>
          </p:cNvPr>
          <p:cNvSpPr txBox="1"/>
          <p:nvPr/>
        </p:nvSpPr>
        <p:spPr>
          <a:xfrm>
            <a:off x="4658360" y="2193153"/>
            <a:ext cx="1574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SimSun" panose="02010600030101010101" pitchFamily="2" charset="-122"/>
                <a:cs typeface="Times New Roman" panose="02020603050405020304" pitchFamily="18" charset="0"/>
              </a:rPr>
              <a:t>(induction)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2B8DF9-71AF-4298-A7DF-F4C40A6F7BAB}"/>
              </a:ext>
            </a:extLst>
          </p:cNvPr>
          <p:cNvSpPr txBox="1"/>
          <p:nvPr/>
        </p:nvSpPr>
        <p:spPr>
          <a:xfrm>
            <a:off x="3093720" y="3897678"/>
            <a:ext cx="1640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SimSun" panose="02010600030101010101" pitchFamily="2" charset="-122"/>
                <a:cs typeface="Times New Roman" panose="02020603050405020304" pitchFamily="18" charset="0"/>
              </a:rPr>
              <a:t>(induction)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08B723-FBA9-49D7-99A7-A1AB244E4B99}"/>
              </a:ext>
            </a:extLst>
          </p:cNvPr>
          <p:cNvSpPr txBox="1"/>
          <p:nvPr/>
        </p:nvSpPr>
        <p:spPr>
          <a:xfrm>
            <a:off x="7150232" y="2193153"/>
            <a:ext cx="1574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SimSun" panose="02010600030101010101" pitchFamily="2" charset="-122"/>
                <a:cs typeface="Times New Roman" panose="02020603050405020304" pitchFamily="18" charset="0"/>
              </a:rPr>
              <a:t>(radiation)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7B1872-CD86-41E8-A970-A9F0BCEA527E}"/>
              </a:ext>
            </a:extLst>
          </p:cNvPr>
          <p:cNvSpPr txBox="1"/>
          <p:nvPr/>
        </p:nvSpPr>
        <p:spPr>
          <a:xfrm>
            <a:off x="5354320" y="3897678"/>
            <a:ext cx="1493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SimSun" panose="02010600030101010101" pitchFamily="2" charset="-122"/>
                <a:cs typeface="Times New Roman" panose="02020603050405020304" pitchFamily="18" charset="0"/>
              </a:rPr>
              <a:t>(radiation)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B3113A-BC5A-401A-AB2B-8346CFA270A5}"/>
              </a:ext>
            </a:extLst>
          </p:cNvPr>
          <p:cNvSpPr txBox="1"/>
          <p:nvPr/>
        </p:nvSpPr>
        <p:spPr>
          <a:xfrm>
            <a:off x="7150232" y="829398"/>
            <a:ext cx="1452881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sin</a:t>
            </a:r>
            <a:r>
              <a:rPr lang="el-GR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sz="2400" dirty="0"/>
              <a:t> = r/R</a:t>
            </a:r>
          </a:p>
        </p:txBody>
      </p:sp>
    </p:spTree>
    <p:extLst>
      <p:ext uri="{BB962C8B-B14F-4D97-AF65-F5344CB8AC3E}">
        <p14:creationId xmlns:p14="http://schemas.microsoft.com/office/powerpoint/2010/main" val="389011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4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561570"/>
              </p:ext>
            </p:extLst>
          </p:nvPr>
        </p:nvGraphicFramePr>
        <p:xfrm>
          <a:off x="5168191" y="4916745"/>
          <a:ext cx="3894530" cy="78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95500" imgH="431800" progId="Equation.3">
                  <p:embed/>
                </p:oleObj>
              </mc:Choice>
              <mc:Fallback>
                <p:oleObj name="Equation" r:id="rId2" imgW="2095500" imgH="431800" progId="Equation.3">
                  <p:embed/>
                  <p:pic>
                    <p:nvPicPr>
                      <p:cNvPr id="14541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8191" y="4916745"/>
                        <a:ext cx="3894530" cy="7829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1447800" y="6586538"/>
            <a:ext cx="6527800" cy="0"/>
          </a:xfrm>
          <a:prstGeom prst="line">
            <a:avLst/>
          </a:prstGeom>
          <a:noFill/>
          <a:ln w="85725">
            <a:solidFill>
              <a:srgbClr val="2101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1" tIns="45700" rIns="91401" bIns="45700"/>
          <a:lstStyle/>
          <a:p>
            <a:pPr marL="0" marR="0" lvl="0" indent="0" algn="ctr" defTabSz="914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1992313" y="6715125"/>
            <a:ext cx="5867400" cy="0"/>
          </a:xfrm>
          <a:prstGeom prst="line">
            <a:avLst/>
          </a:prstGeom>
          <a:noFill/>
          <a:ln w="85725">
            <a:solidFill>
              <a:srgbClr val="FF812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1" tIns="45700" rIns="91401" bIns="45700"/>
          <a:lstStyle/>
          <a:p>
            <a:pPr marL="0" marR="0" lvl="0" indent="0" algn="ctr" defTabSz="914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45414" name="Oval 5"/>
          <p:cNvSpPr>
            <a:spLocks noChangeArrowheads="1"/>
          </p:cNvSpPr>
          <p:nvPr/>
        </p:nvSpPr>
        <p:spPr bwMode="auto">
          <a:xfrm rot="5400000">
            <a:off x="1411288" y="6548438"/>
            <a:ext cx="74612" cy="74612"/>
          </a:xfrm>
          <a:prstGeom prst="ellipse">
            <a:avLst/>
          </a:prstGeom>
          <a:solidFill>
            <a:srgbClr val="2101DF"/>
          </a:solidFill>
          <a:ln w="9525">
            <a:solidFill>
              <a:srgbClr val="2101D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1" tIns="45700" rIns="91401" bIns="45700" anchor="ctr"/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45415" name="Oval 6"/>
          <p:cNvSpPr>
            <a:spLocks noChangeArrowheads="1"/>
          </p:cNvSpPr>
          <p:nvPr/>
        </p:nvSpPr>
        <p:spPr bwMode="auto">
          <a:xfrm rot="5400000">
            <a:off x="1944687" y="6677026"/>
            <a:ext cx="74613" cy="74612"/>
          </a:xfrm>
          <a:prstGeom prst="ellipse">
            <a:avLst/>
          </a:prstGeom>
          <a:solidFill>
            <a:srgbClr val="FF812B"/>
          </a:solidFill>
          <a:ln w="9525">
            <a:solidFill>
              <a:srgbClr val="FF812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1" tIns="45700" rIns="91401" bIns="45700" anchor="ctr"/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45416" name="Picture 7" descr="largeBlueW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451600"/>
            <a:ext cx="1600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9" name="Rectangle 12"/>
          <p:cNvSpPr>
            <a:spLocks noChangeArrowheads="1"/>
          </p:cNvSpPr>
          <p:nvPr/>
        </p:nvSpPr>
        <p:spPr bwMode="auto">
          <a:xfrm>
            <a:off x="838200" y="6629400"/>
            <a:ext cx="381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1" tIns="45700" rIns="91401" bIns="45700" anchor="ctr"/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5813" indent="-227013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5CA7F6-C17E-46FA-BED5-BEC358A61CB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ct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191696" y="393789"/>
            <a:ext cx="4851717" cy="5632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01" tIns="45700" rIns="91401" bIns="45700" anchor="ctr">
            <a:spAutoFit/>
          </a:bodyPr>
          <a:lstStyle/>
          <a:p>
            <a:pPr marL="0" marR="0" lvl="0" indent="0" algn="just" defTabSz="914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anose="020B0600070205080204" pitchFamily="34" charset="-128"/>
                <a:cs typeface="+mn-cs"/>
              </a:rPr>
              <a:t>The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S PGothic" panose="020B0600070205080204" pitchFamily="34" charset="-128"/>
                <a:cs typeface="+mn-cs"/>
              </a:rPr>
              <a:t>TL model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anose="020B0600070205080204" pitchFamily="34" charset="-128"/>
                <a:cs typeface="+mn-cs"/>
              </a:rPr>
              <a:t>predicts that, as long as:</a:t>
            </a:r>
          </a:p>
          <a:p>
            <a:pPr marL="0" marR="0" lvl="0" indent="0" algn="just" defTabSz="914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just" defTabSz="914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S PGothic" panose="020B0600070205080204" pitchFamily="34" charset="-128"/>
                <a:cs typeface="+mn-cs"/>
              </a:rPr>
              <a:t>(1)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MS PGothic" panose="020B0600070205080204" pitchFamily="34" charset="-128"/>
                <a:cs typeface="+mn-cs"/>
              </a:rPr>
              <a:t>the height above ground of the upward-moving return-stroke front is much smaller than the distance 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MS PGothic" panose="020B0600070205080204" pitchFamily="34" charset="-128"/>
                <a:cs typeface="+mn-cs"/>
              </a:rPr>
              <a:t>r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MS PGothic" panose="020B0600070205080204" pitchFamily="34" charset="-128"/>
                <a:cs typeface="+mn-cs"/>
              </a:rPr>
              <a:t> between the observation point on ground and the channel base (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MS PGothic" panose="020B0600070205080204" pitchFamily="34" charset="-128"/>
                <a:cs typeface="+mn-cs"/>
              </a:rPr>
              <a:t>R = r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MS PGothic" panose="020B0600070205080204" pitchFamily="34" charset="-128"/>
                <a:cs typeface="+mn-cs"/>
              </a:rPr>
              <a:t>), </a:t>
            </a:r>
          </a:p>
          <a:p>
            <a:pPr marL="0" marR="0" lvl="0" indent="0" algn="just" defTabSz="914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S PGothic" panose="020B0600070205080204" pitchFamily="34" charset="-128"/>
                <a:cs typeface="+mn-cs"/>
              </a:rPr>
              <a:t>(2)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MS PGothic" panose="020B0600070205080204" pitchFamily="34" charset="-128"/>
                <a:cs typeface="+mn-cs"/>
              </a:rPr>
              <a:t>the return-stroke front propagates at a constant speed, </a:t>
            </a:r>
          </a:p>
          <a:p>
            <a:pPr marL="0" marR="0" lvl="0" indent="0" algn="just" defTabSz="914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S PGothic" panose="020B0600070205080204" pitchFamily="34" charset="-128"/>
                <a:cs typeface="+mn-cs"/>
              </a:rPr>
              <a:t>(3)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MS PGothic" panose="020B0600070205080204" pitchFamily="34" charset="-128"/>
                <a:cs typeface="+mn-cs"/>
              </a:rPr>
              <a:t>the return-stroke front has not reached the top of the channel (the first 25-50 us or so), and </a:t>
            </a:r>
          </a:p>
          <a:p>
            <a:pPr marL="0" marR="0" lvl="0" indent="0" algn="just" defTabSz="914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S PGothic" panose="020B0600070205080204" pitchFamily="34" charset="-128"/>
                <a:cs typeface="+mn-cs"/>
              </a:rPr>
              <a:t>(4)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MS PGothic" panose="020B0600070205080204" pitchFamily="34" charset="-128"/>
                <a:cs typeface="+mn-cs"/>
              </a:rPr>
              <a:t>the ground conductivity is high enough so that propagation effects are negligible, </a:t>
            </a:r>
          </a:p>
          <a:p>
            <a:pPr marL="0" marR="0" lvl="0" indent="0" algn="just" defTabSz="914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just" defTabSz="914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anose="020B0600070205080204" pitchFamily="34" charset="-128"/>
                <a:cs typeface="+mn-cs"/>
              </a:rPr>
              <a:t>the vertical component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S PGothic" panose="020B0600070205080204" pitchFamily="34" charset="-128"/>
                <a:cs typeface="+mn-cs"/>
              </a:rPr>
              <a:t>E</a:t>
            </a:r>
            <a:r>
              <a:rPr kumimoji="0" lang="en-US" altLang="en-US" sz="2000" b="1" i="1" u="none" strike="noStrike" kern="1200" cap="none" spc="0" normalizeH="0" baseline="-2500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S PGothic" panose="020B0600070205080204" pitchFamily="34" charset="-128"/>
                <a:cs typeface="+mn-cs"/>
              </a:rPr>
              <a:t>z</a:t>
            </a:r>
            <a:r>
              <a:rPr kumimoji="0" lang="en-US" altLang="en-US" sz="2000" b="1" i="1" u="none" strike="noStrike" kern="1200" cap="none" spc="0" normalizeH="0" baseline="3000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S PGothic" panose="020B0600070205080204" pitchFamily="34" charset="-128"/>
                <a:cs typeface="+mn-cs"/>
              </a:rPr>
              <a:t>rad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anose="020B0600070205080204" pitchFamily="34" charset="-128"/>
                <a:cs typeface="+mn-cs"/>
              </a:rPr>
              <a:t> of the electric radiation field (and the azimuthal component of the magnetic radiation field) is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S PGothic" panose="020B0600070205080204" pitchFamily="34" charset="-128"/>
                <a:cs typeface="+mn-cs"/>
              </a:rPr>
              <a:t>proportional to the channel-base current 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S PGothic" panose="020B0600070205080204" pitchFamily="34" charset="-128"/>
                <a:cs typeface="+mn-cs"/>
              </a:rPr>
              <a:t>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anose="020B0600070205080204" pitchFamily="34" charset="-128"/>
                <a:cs typeface="+mn-cs"/>
              </a:rPr>
              <a:t>. </a:t>
            </a:r>
          </a:p>
        </p:txBody>
      </p:sp>
      <p:sp>
        <p:nvSpPr>
          <p:cNvPr id="145421" name="Rectangle 15"/>
          <p:cNvSpPr>
            <a:spLocks noChangeArrowheads="1"/>
          </p:cNvSpPr>
          <p:nvPr/>
        </p:nvSpPr>
        <p:spPr bwMode="auto">
          <a:xfrm>
            <a:off x="4479925" y="304165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1" tIns="45700" rIns="91401" bIns="45700" anchor="ctr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45424" name="Picture 18" descr="fig4-4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471" y="474504"/>
            <a:ext cx="3653938" cy="346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1142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443" y="605393"/>
            <a:ext cx="8508136" cy="4625266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09156" y="5038895"/>
            <a:ext cx="87967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685800" algn="l"/>
                <a:tab pos="-342900" algn="l"/>
                <a:tab pos="0" algn="l"/>
                <a:tab pos="191929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Approximate expressions for the electromagnetic fields based on the TL model with an arbitrary return-stroke speed v for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near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non-radiation components only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) and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radiation component only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) ranges,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converging to exact expressions (the sum of all 3 components for E and 2 components for H) as v approaches 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685800" algn="l"/>
                <a:tab pos="-342900" algn="l"/>
                <a:tab pos="0" algn="l"/>
                <a:tab pos="191929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</a:tabLst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685800" algn="l"/>
                <a:tab pos="-342900" algn="l"/>
                <a:tab pos="0" algn="l"/>
                <a:tab pos="191929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Adapted from Chen et al. (2015).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2381" y="1651246"/>
            <a:ext cx="2095130" cy="75460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59589" y="1660124"/>
            <a:ext cx="532660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55581" y="2028547"/>
            <a:ext cx="2370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(spherical TEM wave)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79008" y="3271836"/>
            <a:ext cx="1482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</a:rPr>
              <a:t>(E</a:t>
            </a:r>
            <a:r>
              <a:rPr lang="en-US" sz="1600" baseline="-25000" dirty="0">
                <a:solidFill>
                  <a:srgbClr val="800000"/>
                </a:solidFill>
              </a:rPr>
              <a:t>es</a:t>
            </a:r>
            <a:r>
              <a:rPr lang="en-US" sz="1600" dirty="0">
                <a:solidFill>
                  <a:srgbClr val="800000"/>
                </a:solidFill>
              </a:rPr>
              <a:t> + E</a:t>
            </a:r>
            <a:r>
              <a:rPr lang="en-US" sz="1600" baseline="-25000" dirty="0">
                <a:solidFill>
                  <a:srgbClr val="800000"/>
                </a:solidFill>
              </a:rPr>
              <a:t>ind</a:t>
            </a:r>
            <a:r>
              <a:rPr lang="en-US" sz="1600" dirty="0">
                <a:solidFill>
                  <a:srgbClr val="800000"/>
                </a:solidFill>
              </a:rPr>
              <a:t> + E</a:t>
            </a:r>
            <a:r>
              <a:rPr lang="en-US" sz="1600" baseline="-25000" dirty="0">
                <a:solidFill>
                  <a:srgbClr val="800000"/>
                </a:solidFill>
              </a:rPr>
              <a:t>rad</a:t>
            </a:r>
            <a:r>
              <a:rPr lang="en-US" sz="1600" dirty="0">
                <a:solidFill>
                  <a:srgbClr val="800000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16359" y="4401916"/>
            <a:ext cx="114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(</a:t>
            </a:r>
            <a:r>
              <a:rPr lang="en-US" sz="1600" dirty="0">
                <a:solidFill>
                  <a:srgbClr val="800000"/>
                </a:solidFill>
              </a:rPr>
              <a:t>H</a:t>
            </a:r>
            <a:r>
              <a:rPr lang="en-US" sz="1600" baseline="-25000" dirty="0">
                <a:solidFill>
                  <a:srgbClr val="800000"/>
                </a:solidFill>
              </a:rPr>
              <a:t>ms</a:t>
            </a:r>
            <a:r>
              <a:rPr lang="en-US" sz="1600" dirty="0">
                <a:solidFill>
                  <a:srgbClr val="800000"/>
                </a:solidFill>
              </a:rPr>
              <a:t> + H</a:t>
            </a:r>
            <a:r>
              <a:rPr lang="en-US" sz="1600" baseline="-25000" dirty="0">
                <a:solidFill>
                  <a:srgbClr val="800000"/>
                </a:solidFill>
              </a:rPr>
              <a:t>rad</a:t>
            </a:r>
            <a:r>
              <a:rPr lang="en-US" dirty="0">
                <a:solidFill>
                  <a:srgbClr val="800000"/>
                </a:solidFill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4441832" y="2712115"/>
            <a:ext cx="8947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>
                <a:solidFill>
                  <a:srgbClr val="800000"/>
                </a:solidFill>
              </a:rPr>
              <a:t>(E</a:t>
            </a:r>
            <a:r>
              <a:rPr lang="en-US" sz="1400" baseline="-25000" dirty="0">
                <a:solidFill>
                  <a:srgbClr val="800000"/>
                </a:solidFill>
              </a:rPr>
              <a:t>es</a:t>
            </a:r>
            <a:r>
              <a:rPr lang="en-US" sz="1400" dirty="0">
                <a:solidFill>
                  <a:srgbClr val="800000"/>
                </a:solidFill>
              </a:rPr>
              <a:t> + E</a:t>
            </a:r>
            <a:r>
              <a:rPr lang="en-US" sz="1400" baseline="-25000" dirty="0">
                <a:solidFill>
                  <a:srgbClr val="800000"/>
                </a:solidFill>
              </a:rPr>
              <a:t>ind</a:t>
            </a:r>
            <a:r>
              <a:rPr lang="en-US" sz="1400" dirty="0">
                <a:solidFill>
                  <a:srgbClr val="800000"/>
                </a:solidFill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4795262" y="3334128"/>
            <a:ext cx="5413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>
                <a:solidFill>
                  <a:srgbClr val="800000"/>
                </a:solidFill>
              </a:rPr>
              <a:t>(E</a:t>
            </a:r>
            <a:r>
              <a:rPr lang="en-US" sz="1400" baseline="-25000" dirty="0">
                <a:solidFill>
                  <a:srgbClr val="800000"/>
                </a:solidFill>
              </a:rPr>
              <a:t>rad</a:t>
            </a:r>
            <a:r>
              <a:rPr lang="en-US" sz="1400" dirty="0">
                <a:solidFill>
                  <a:srgbClr val="800000"/>
                </a:solidFill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4751422" y="3878734"/>
            <a:ext cx="5485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>
                <a:solidFill>
                  <a:srgbClr val="800000"/>
                </a:solidFill>
              </a:rPr>
              <a:t>(H</a:t>
            </a:r>
            <a:r>
              <a:rPr lang="en-US" sz="1400" baseline="-25000" dirty="0">
                <a:solidFill>
                  <a:srgbClr val="800000"/>
                </a:solidFill>
              </a:rPr>
              <a:t>ms</a:t>
            </a:r>
            <a:r>
              <a:rPr lang="en-US" sz="1400" dirty="0">
                <a:solidFill>
                  <a:srgbClr val="800000"/>
                </a:solidFill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51422" y="4463471"/>
            <a:ext cx="565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>
                <a:solidFill>
                  <a:srgbClr val="800000"/>
                </a:solidFill>
              </a:rPr>
              <a:t>(H</a:t>
            </a:r>
            <a:r>
              <a:rPr lang="en-US" sz="1400" baseline="-25000" dirty="0">
                <a:solidFill>
                  <a:srgbClr val="800000"/>
                </a:solidFill>
              </a:rPr>
              <a:t>rad</a:t>
            </a:r>
            <a:r>
              <a:rPr lang="en-US" sz="1400" dirty="0">
                <a:solidFill>
                  <a:srgbClr val="8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30929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4" descr="stri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39" name="Line 5"/>
          <p:cNvSpPr>
            <a:spLocks noChangeShapeType="1"/>
          </p:cNvSpPr>
          <p:nvPr/>
        </p:nvSpPr>
        <p:spPr bwMode="auto">
          <a:xfrm>
            <a:off x="1447800" y="6586538"/>
            <a:ext cx="6527800" cy="0"/>
          </a:xfrm>
          <a:prstGeom prst="line">
            <a:avLst/>
          </a:prstGeom>
          <a:noFill/>
          <a:ln w="85725">
            <a:solidFill>
              <a:srgbClr val="2101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19140" name="Line 6"/>
          <p:cNvSpPr>
            <a:spLocks noChangeShapeType="1"/>
          </p:cNvSpPr>
          <p:nvPr/>
        </p:nvSpPr>
        <p:spPr bwMode="auto">
          <a:xfrm>
            <a:off x="1992313" y="6715125"/>
            <a:ext cx="5867400" cy="0"/>
          </a:xfrm>
          <a:prstGeom prst="line">
            <a:avLst/>
          </a:prstGeom>
          <a:noFill/>
          <a:ln w="85725">
            <a:solidFill>
              <a:srgbClr val="FF812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19141" name="Oval 7"/>
          <p:cNvSpPr>
            <a:spLocks noChangeArrowheads="1"/>
          </p:cNvSpPr>
          <p:nvPr/>
        </p:nvSpPr>
        <p:spPr bwMode="auto">
          <a:xfrm rot="5400000">
            <a:off x="1411288" y="6548438"/>
            <a:ext cx="74612" cy="74612"/>
          </a:xfrm>
          <a:prstGeom prst="ellipse">
            <a:avLst/>
          </a:prstGeom>
          <a:solidFill>
            <a:srgbClr val="2101DF"/>
          </a:solidFill>
          <a:ln w="9525">
            <a:solidFill>
              <a:srgbClr val="2101D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19142" name="Oval 8"/>
          <p:cNvSpPr>
            <a:spLocks noChangeArrowheads="1"/>
          </p:cNvSpPr>
          <p:nvPr/>
        </p:nvSpPr>
        <p:spPr bwMode="auto">
          <a:xfrm rot="5400000">
            <a:off x="1944687" y="6677026"/>
            <a:ext cx="74613" cy="74612"/>
          </a:xfrm>
          <a:prstGeom prst="ellipse">
            <a:avLst/>
          </a:prstGeom>
          <a:solidFill>
            <a:srgbClr val="FF812B"/>
          </a:solidFill>
          <a:ln w="9525">
            <a:solidFill>
              <a:srgbClr val="FF812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219143" name="Picture 9" descr="largeBlueW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451600"/>
            <a:ext cx="1600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44" name="Line 10"/>
          <p:cNvSpPr>
            <a:spLocks noChangeShapeType="1"/>
          </p:cNvSpPr>
          <p:nvPr/>
        </p:nvSpPr>
        <p:spPr bwMode="auto">
          <a:xfrm>
            <a:off x="1066800" y="304800"/>
            <a:ext cx="8077200" cy="0"/>
          </a:xfrm>
          <a:prstGeom prst="line">
            <a:avLst/>
          </a:prstGeom>
          <a:noFill/>
          <a:ln w="19050">
            <a:solidFill>
              <a:srgbClr val="FF812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19146" name="Rectangle 13"/>
          <p:cNvSpPr>
            <a:spLocks noChangeArrowheads="1"/>
          </p:cNvSpPr>
          <p:nvPr/>
        </p:nvSpPr>
        <p:spPr bwMode="auto">
          <a:xfrm>
            <a:off x="838200" y="65532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900D6D-BF7E-4E71-A2A0-42B52E93D5E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19147" name="Rectangle 14"/>
          <p:cNvSpPr>
            <a:spLocks noChangeArrowheads="1"/>
          </p:cNvSpPr>
          <p:nvPr/>
        </p:nvSpPr>
        <p:spPr bwMode="auto">
          <a:xfrm>
            <a:off x="4258693" y="3120182"/>
            <a:ext cx="4796716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Transmission Line Theory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: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a vertical wire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and its image excited by an infinitesimal source,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valid only for </a:t>
            </a:r>
            <a:r>
              <a:rPr kumimoji="0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v = c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v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&lt; </a:t>
            </a:r>
            <a:r>
              <a:rPr kumimoji="0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c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 would imply a medium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other than air) and a zero-radius (</a:t>
            </a:r>
            <a:r>
              <a:rPr kumimoji="0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L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= ∞, </a:t>
            </a:r>
            <a:r>
              <a:rPr kumimoji="0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C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= 0)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lightning channel. Spherical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TEM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 field structure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is required for the transmission line theory to be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applicable.</a:t>
            </a:r>
          </a:p>
        </p:txBody>
      </p:sp>
      <p:sp>
        <p:nvSpPr>
          <p:cNvPr id="219148" name="Rectangle 16"/>
          <p:cNvSpPr>
            <a:spLocks noChangeArrowheads="1"/>
          </p:cNvSpPr>
          <p:nvPr/>
        </p:nvSpPr>
        <p:spPr bwMode="auto">
          <a:xfrm>
            <a:off x="3243256" y="1248365"/>
            <a:ext cx="4229840" cy="47844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I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ja-JP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z</a:t>
            </a:r>
            <a:r>
              <a:rPr kumimoji="0" lang="en-US" altLang="ja-JP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’</a:t>
            </a:r>
            <a:r>
              <a:rPr kumimoji="0" lang="en-US" altLang="ja-JP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,</a:t>
            </a:r>
            <a:r>
              <a:rPr kumimoji="0" lang="en-US" altLang="ja-JP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t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) = I(0,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t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-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z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’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/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v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),  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v = c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19149" name="Text Box 17"/>
          <p:cNvSpPr txBox="1">
            <a:spLocks noChangeArrowheads="1"/>
          </p:cNvSpPr>
          <p:nvPr/>
        </p:nvSpPr>
        <p:spPr bwMode="auto">
          <a:xfrm>
            <a:off x="3417005" y="483988"/>
            <a:ext cx="36141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Visualization of the TL model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grpSp>
        <p:nvGrpSpPr>
          <p:cNvPr id="219150" name="Group 238"/>
          <p:cNvGrpSpPr>
            <a:grpSpLocks/>
          </p:cNvGrpSpPr>
          <p:nvPr/>
        </p:nvGrpSpPr>
        <p:grpSpPr bwMode="auto">
          <a:xfrm>
            <a:off x="762000" y="2211643"/>
            <a:ext cx="3572708" cy="3532187"/>
            <a:chOff x="432" y="1266"/>
            <a:chExt cx="1974" cy="2004"/>
          </a:xfrm>
        </p:grpSpPr>
        <p:sp>
          <p:nvSpPr>
            <p:cNvPr id="219151" name="Oval 215"/>
            <p:cNvSpPr>
              <a:spLocks noChangeArrowheads="1"/>
            </p:cNvSpPr>
            <p:nvPr/>
          </p:nvSpPr>
          <p:spPr bwMode="auto">
            <a:xfrm>
              <a:off x="1296" y="2160"/>
              <a:ext cx="240" cy="2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19152" name="Oval 216"/>
            <p:cNvSpPr>
              <a:spLocks noChangeArrowheads="1"/>
            </p:cNvSpPr>
            <p:nvPr/>
          </p:nvSpPr>
          <p:spPr bwMode="auto">
            <a:xfrm>
              <a:off x="1152" y="2016"/>
              <a:ext cx="528" cy="5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19153" name="Oval 217"/>
            <p:cNvSpPr>
              <a:spLocks noChangeArrowheads="1"/>
            </p:cNvSpPr>
            <p:nvPr/>
          </p:nvSpPr>
          <p:spPr bwMode="auto">
            <a:xfrm>
              <a:off x="1008" y="1872"/>
              <a:ext cx="816" cy="81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19154" name="Oval 218"/>
            <p:cNvSpPr>
              <a:spLocks noChangeArrowheads="1"/>
            </p:cNvSpPr>
            <p:nvPr/>
          </p:nvSpPr>
          <p:spPr bwMode="auto">
            <a:xfrm>
              <a:off x="864" y="1728"/>
              <a:ext cx="1104" cy="110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19155" name="Oval 219"/>
            <p:cNvSpPr>
              <a:spLocks noChangeArrowheads="1"/>
            </p:cNvSpPr>
            <p:nvPr/>
          </p:nvSpPr>
          <p:spPr bwMode="auto">
            <a:xfrm>
              <a:off x="720" y="1584"/>
              <a:ext cx="1392" cy="13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19156" name="Oval 220"/>
            <p:cNvSpPr>
              <a:spLocks noChangeArrowheads="1"/>
            </p:cNvSpPr>
            <p:nvPr/>
          </p:nvSpPr>
          <p:spPr bwMode="auto">
            <a:xfrm>
              <a:off x="576" y="1440"/>
              <a:ext cx="1680" cy="168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19157" name="Line 224"/>
            <p:cNvSpPr>
              <a:spLocks noChangeShapeType="1"/>
            </p:cNvSpPr>
            <p:nvPr/>
          </p:nvSpPr>
          <p:spPr bwMode="auto">
            <a:xfrm>
              <a:off x="468" y="2280"/>
              <a:ext cx="18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19158" name="Line 223"/>
            <p:cNvSpPr>
              <a:spLocks noChangeShapeType="1"/>
            </p:cNvSpPr>
            <p:nvPr/>
          </p:nvSpPr>
          <p:spPr bwMode="auto">
            <a:xfrm>
              <a:off x="1422" y="1266"/>
              <a:ext cx="0" cy="10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19159" name="Line 221"/>
            <p:cNvSpPr>
              <a:spLocks noChangeShapeType="1"/>
            </p:cNvSpPr>
            <p:nvPr/>
          </p:nvSpPr>
          <p:spPr bwMode="auto">
            <a:xfrm flipV="1">
              <a:off x="1776" y="1392"/>
              <a:ext cx="144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19160" name="Line 222"/>
            <p:cNvSpPr>
              <a:spLocks noChangeShapeType="1"/>
            </p:cNvSpPr>
            <p:nvPr/>
          </p:nvSpPr>
          <p:spPr bwMode="auto">
            <a:xfrm flipH="1" flipV="1">
              <a:off x="912" y="1392"/>
              <a:ext cx="144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19161" name="Rectangle 225"/>
            <p:cNvSpPr>
              <a:spLocks noChangeArrowheads="1"/>
            </p:cNvSpPr>
            <p:nvPr/>
          </p:nvSpPr>
          <p:spPr bwMode="auto">
            <a:xfrm>
              <a:off x="528" y="2286"/>
              <a:ext cx="1776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19162" name="Oval 226"/>
            <p:cNvSpPr>
              <a:spLocks noChangeArrowheads="1"/>
            </p:cNvSpPr>
            <p:nvPr/>
          </p:nvSpPr>
          <p:spPr bwMode="auto">
            <a:xfrm>
              <a:off x="1296" y="2160"/>
              <a:ext cx="240" cy="2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19163" name="Oval 227"/>
            <p:cNvSpPr>
              <a:spLocks noChangeArrowheads="1"/>
            </p:cNvSpPr>
            <p:nvPr/>
          </p:nvSpPr>
          <p:spPr bwMode="auto">
            <a:xfrm>
              <a:off x="1152" y="2016"/>
              <a:ext cx="528" cy="5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19164" name="Oval 228"/>
            <p:cNvSpPr>
              <a:spLocks noChangeArrowheads="1"/>
            </p:cNvSpPr>
            <p:nvPr/>
          </p:nvSpPr>
          <p:spPr bwMode="auto">
            <a:xfrm>
              <a:off x="1008" y="1872"/>
              <a:ext cx="816" cy="81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19165" name="Oval 229"/>
            <p:cNvSpPr>
              <a:spLocks noChangeArrowheads="1"/>
            </p:cNvSpPr>
            <p:nvPr/>
          </p:nvSpPr>
          <p:spPr bwMode="auto">
            <a:xfrm>
              <a:off x="864" y="1728"/>
              <a:ext cx="1104" cy="110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19166" name="Oval 230"/>
            <p:cNvSpPr>
              <a:spLocks noChangeArrowheads="1"/>
            </p:cNvSpPr>
            <p:nvPr/>
          </p:nvSpPr>
          <p:spPr bwMode="auto">
            <a:xfrm>
              <a:off x="720" y="1584"/>
              <a:ext cx="1392" cy="13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19167" name="Oval 231"/>
            <p:cNvSpPr>
              <a:spLocks noChangeArrowheads="1"/>
            </p:cNvSpPr>
            <p:nvPr/>
          </p:nvSpPr>
          <p:spPr bwMode="auto">
            <a:xfrm>
              <a:off x="576" y="1440"/>
              <a:ext cx="1680" cy="168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19168" name="Line 232"/>
            <p:cNvSpPr>
              <a:spLocks noChangeShapeType="1"/>
            </p:cNvSpPr>
            <p:nvPr/>
          </p:nvSpPr>
          <p:spPr bwMode="auto">
            <a:xfrm>
              <a:off x="1422" y="2304"/>
              <a:ext cx="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19169" name="Oval 214"/>
            <p:cNvSpPr>
              <a:spLocks noChangeArrowheads="1"/>
            </p:cNvSpPr>
            <p:nvPr/>
          </p:nvSpPr>
          <p:spPr bwMode="auto">
            <a:xfrm>
              <a:off x="1368" y="2226"/>
              <a:ext cx="96" cy="9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19170" name="Rectangle 233"/>
            <p:cNvSpPr>
              <a:spLocks noChangeArrowheads="1"/>
            </p:cNvSpPr>
            <p:nvPr/>
          </p:nvSpPr>
          <p:spPr bwMode="auto">
            <a:xfrm>
              <a:off x="432" y="1344"/>
              <a:ext cx="432" cy="18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19171" name="Rectangle 234"/>
            <p:cNvSpPr>
              <a:spLocks noChangeArrowheads="1"/>
            </p:cNvSpPr>
            <p:nvPr/>
          </p:nvSpPr>
          <p:spPr bwMode="auto">
            <a:xfrm>
              <a:off x="1974" y="1344"/>
              <a:ext cx="432" cy="18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19172" name="Rectangle 235"/>
            <p:cNvSpPr>
              <a:spLocks noChangeArrowheads="1"/>
            </p:cNvSpPr>
            <p:nvPr/>
          </p:nvSpPr>
          <p:spPr bwMode="auto">
            <a:xfrm>
              <a:off x="462" y="2790"/>
              <a:ext cx="1920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19173" name="Line 236"/>
            <p:cNvSpPr>
              <a:spLocks noChangeShapeType="1"/>
            </p:cNvSpPr>
            <p:nvPr/>
          </p:nvSpPr>
          <p:spPr bwMode="auto">
            <a:xfrm flipH="1">
              <a:off x="1422" y="2514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19174" name="Text Box 237"/>
            <p:cNvSpPr txBox="1">
              <a:spLocks noChangeArrowheads="1"/>
            </p:cNvSpPr>
            <p:nvPr/>
          </p:nvSpPr>
          <p:spPr bwMode="auto">
            <a:xfrm>
              <a:off x="1464" y="2304"/>
              <a:ext cx="4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Image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455105" y="2405767"/>
            <a:ext cx="297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Moving spherical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wavefront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5899" y="3892501"/>
            <a:ext cx="925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38736616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69440" y="3835732"/>
          <a:ext cx="6357580" cy="149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79900" imgH="1016000" progId="Equation.DSMT4">
                  <p:embed/>
                </p:oleObj>
              </mc:Choice>
              <mc:Fallback>
                <p:oleObj name="Equation" r:id="rId2" imgW="4279900" imgH="10160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440" y="3835732"/>
                        <a:ext cx="6357580" cy="149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96858" y="929641"/>
          <a:ext cx="6278732" cy="602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908760" imgH="660240" progId="Equation.DSMT4">
                  <p:embed/>
                </p:oleObj>
              </mc:Choice>
              <mc:Fallback>
                <p:oleObj name="Equation" r:id="rId4" imgW="6908760" imgH="6602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58" y="929641"/>
                        <a:ext cx="6278732" cy="602446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758179" y="1067257"/>
            <a:ext cx="11984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Scenario 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933750" y="4481636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685800" algn="l"/>
                <a:tab pos="-342900" algn="l"/>
                <a:tab pos="0" algn="l"/>
                <a:tab pos="191929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(5.7)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792486" y="1032632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685800" algn="l"/>
                <a:tab pos="-342900" algn="l"/>
                <a:tab pos="0" algn="l"/>
                <a:tab pos="191929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(A3.18)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57564" y="1828247"/>
            <a:ext cx="3945151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Note: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lower integration limit in the time integral (A3.18) is zero - the difference between the limits from equation (5.7) is immaterial - because no current in the channel at height z’ is </a:t>
            </a:r>
            <a:r>
              <a:rPr kumimoji="0" lang="en-US" sz="13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seen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 point P during the time interval (0, z’/v</a:t>
            </a:r>
            <a:r>
              <a:rPr kumimoji="0" lang="en-US" sz="135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R(z’)/c)!!!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r>
              <a:rPr kumimoji="0" lang="en-US" sz="135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propagation speed of return stroke front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3241908" y="1587472"/>
            <a:ext cx="388631" cy="219287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22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144566" y="2456746"/>
          <a:ext cx="4137107" cy="146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67000" imgH="939800" progId="Equation.DSMT4">
                  <p:embed/>
                </p:oleObj>
              </mc:Choice>
              <mc:Fallback>
                <p:oleObj name="Equation" r:id="rId2" imgW="2667000" imgH="9398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4566" y="2456746"/>
                        <a:ext cx="4137107" cy="146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738853" y="5449949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685800" algn="l"/>
                <a:tab pos="-342900" algn="l"/>
                <a:tab pos="0" algn="l"/>
                <a:tab pos="191929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(5.9)</a:t>
            </a: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82016" y="4038916"/>
            <a:ext cx="642002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255588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255588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255588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255588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255588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255588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255588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255588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255588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57175" marR="0" lvl="0" indent="-257175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-914400" algn="l"/>
                <a:tab pos="-457200" algn="l"/>
                <a:tab pos="0" algn="l"/>
                <a:tab pos="255588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Arial" panose="020B0604020202020204" pitchFamily="34" charset="0"/>
              </a:rPr>
              <a:t>The radiating channel length height H(t) for an upward moving current wave: 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4723179"/>
          <a:ext cx="1832008" cy="659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93800" imgH="431800" progId="Equation.DSMT4">
                  <p:embed/>
                </p:oleObj>
              </mc:Choice>
              <mc:Fallback>
                <p:oleObj name="Equation" r:id="rId4" imgW="1193800" imgH="431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23179"/>
                        <a:ext cx="1832008" cy="6595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7686993" y="2841879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685800" algn="l"/>
                <a:tab pos="-342900" algn="l"/>
                <a:tab pos="0" algn="l"/>
                <a:tab pos="191929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(5.8)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985438" y="961537"/>
          <a:ext cx="4285030" cy="702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64000" imgH="660400" progId="Equation.DSMT4">
                  <p:embed/>
                </p:oleObj>
              </mc:Choice>
              <mc:Fallback>
                <p:oleObj name="Equation" r:id="rId6" imgW="4064000" imgH="6604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438" y="961537"/>
                        <a:ext cx="4285030" cy="702464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54963" y="1159626"/>
            <a:ext cx="109195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Scenario 4</a:t>
            </a:r>
          </a:p>
        </p:txBody>
      </p:sp>
      <p:sp>
        <p:nvSpPr>
          <p:cNvPr id="9" name="Rectangle 8"/>
          <p:cNvSpPr/>
          <p:nvPr/>
        </p:nvSpPr>
        <p:spPr>
          <a:xfrm>
            <a:off x="7605231" y="1125001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685800" algn="l"/>
                <a:tab pos="-342900" algn="l"/>
                <a:tab pos="0" algn="l"/>
                <a:tab pos="191929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(A3.20)</a:t>
            </a:r>
          </a:p>
        </p:txBody>
      </p:sp>
      <p:sp>
        <p:nvSpPr>
          <p:cNvPr id="10" name="Down Arrow 9"/>
          <p:cNvSpPr/>
          <p:nvPr/>
        </p:nvSpPr>
        <p:spPr>
          <a:xfrm>
            <a:off x="3739321" y="1643233"/>
            <a:ext cx="388631" cy="66551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Down Arrow 10"/>
          <p:cNvSpPr/>
          <p:nvPr/>
        </p:nvSpPr>
        <p:spPr>
          <a:xfrm rot="16200000">
            <a:off x="3736347" y="3022316"/>
            <a:ext cx="212117" cy="399416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26293" y="4659422"/>
            <a:ext cx="30728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For TL model v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= v and at far ranges R ≈ 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907386" y="4803181"/>
          <a:ext cx="3236614" cy="345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79600" imgH="203200" progId="Equation.DSMT4">
                  <p:embed/>
                </p:oleObj>
              </mc:Choice>
              <mc:Fallback>
                <p:oleObj name="Equation" r:id="rId8" imgW="1879600" imgH="2032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7386" y="4803181"/>
                        <a:ext cx="3236614" cy="34502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6741508" y="5308571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685800" algn="l"/>
                <a:tab pos="-342900" algn="l"/>
                <a:tab pos="0" algn="l"/>
                <a:tab pos="191929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(5.13)</a:t>
            </a:r>
          </a:p>
        </p:txBody>
      </p:sp>
    </p:spTree>
    <p:extLst>
      <p:ext uri="{BB962C8B-B14F-4D97-AF65-F5344CB8AC3E}">
        <p14:creationId xmlns:p14="http://schemas.microsoft.com/office/powerpoint/2010/main" val="306372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 animBg="1"/>
      <p:bldP spid="12" grpId="0"/>
      <p:bldP spid="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917380"/>
            <a:ext cx="908851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marR="0" lvl="0" indent="-257175" algn="just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-685800" algn="l"/>
                <a:tab pos="-342900" algn="l"/>
                <a:tab pos="0" algn="l"/>
                <a:tab pos="191929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</a:tabLst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Arial" panose="020B0604020202020204" pitchFamily="34" charset="0"/>
              </a:rPr>
              <a:t>For return stroke models with current discontinuity at the moving front ,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Arial" panose="020B0604020202020204" pitchFamily="34" charset="0"/>
              </a:rPr>
              <a:t>Eqs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Arial" panose="020B0604020202020204" pitchFamily="34" charset="0"/>
              </a:rPr>
              <a:t>. 5.7 and 5.8 describe the fields only due to sources below the upward-moving front.</a:t>
            </a:r>
          </a:p>
          <a:p>
            <a:pPr marL="257175" marR="0" lvl="0" indent="-257175" algn="just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-685800" algn="l"/>
                <a:tab pos="-342900" algn="l"/>
                <a:tab pos="0" algn="l"/>
                <a:tab pos="191929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</a:tabLst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57175" marR="0" lvl="0" indent="-257175" algn="just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-685800" algn="l"/>
                <a:tab pos="-342900" algn="l"/>
                <a:tab pos="0" algn="l"/>
                <a:tab pos="191929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</a:tabLst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Arial" panose="020B0604020202020204" pitchFamily="34" charset="0"/>
              </a:rPr>
              <a:t>A current discontinuity at the moving front gives rise to an additional term (only a radiation field component) in each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Arial" panose="020B0604020202020204" pitchFamily="34" charset="0"/>
              </a:rPr>
              <a:t>Eqs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Arial" panose="020B0604020202020204" pitchFamily="34" charset="0"/>
              </a:rPr>
              <a:t>. 5.7 and 5.8:</a:t>
            </a:r>
          </a:p>
        </p:txBody>
      </p:sp>
      <p:sp>
        <p:nvSpPr>
          <p:cNvPr id="4" name="Rectangle 3"/>
          <p:cNvSpPr/>
          <p:nvPr/>
        </p:nvSpPr>
        <p:spPr>
          <a:xfrm>
            <a:off x="6980512" y="2163230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685800" algn="l"/>
                <a:tab pos="-342900" algn="l"/>
                <a:tab pos="0" algn="l"/>
                <a:tab pos="191929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(5.10)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80512" y="3064174"/>
            <a:ext cx="770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685800" algn="l"/>
                <a:tab pos="-342900" algn="l"/>
                <a:tab pos="0" algn="l"/>
                <a:tab pos="191929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(5.11)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33633" y="2068907"/>
          <a:ext cx="4391328" cy="700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57500" imgH="457200" progId="Equation.DSMT4">
                  <p:embed/>
                </p:oleObj>
              </mc:Choice>
              <mc:Fallback>
                <p:oleObj name="Equation" r:id="rId2" imgW="2857500" imgH="457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633" y="2068907"/>
                        <a:ext cx="4391328" cy="7002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653422" y="3002655"/>
          <a:ext cx="3971539" cy="64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16200" imgH="431800" progId="Equation.DSMT4">
                  <p:embed/>
                </p:oleObj>
              </mc:Choice>
              <mc:Fallback>
                <p:oleObj name="Equation" r:id="rId4" imgW="2616200" imgH="4318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3422" y="3002655"/>
                        <a:ext cx="3971539" cy="649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1" y="3752435"/>
            <a:ext cx="908851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marR="0" lvl="0" indent="-2571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TL model to derive the far-field approximation - the radiation component dominant at far distances (r&gt;50km):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26877" y="122736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2165282" y="4149252"/>
          <a:ext cx="4609278" cy="64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238500" imgH="457200" progId="Equation.DSMT4">
                  <p:embed/>
                </p:oleObj>
              </mc:Choice>
              <mc:Fallback>
                <p:oleObj name="Equation" r:id="rId6" imgW="3238500" imgH="45720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282" y="4149252"/>
                        <a:ext cx="4609278" cy="6488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6980512" y="4263862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685800" algn="l"/>
                <a:tab pos="-342900" algn="l"/>
                <a:tab pos="0" algn="l"/>
                <a:tab pos="191929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(5.12)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641123" y="4925227"/>
          <a:ext cx="2339389" cy="249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79600" imgH="203200" progId="Equation.DSMT4">
                  <p:embed/>
                </p:oleObj>
              </mc:Choice>
              <mc:Fallback>
                <p:oleObj name="Equation" r:id="rId8" imgW="1879600" imgH="2032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1123" y="4925227"/>
                        <a:ext cx="2339389" cy="249377"/>
                      </a:xfrm>
                      <a:prstGeom prst="rect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6983174" y="5396834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685800" algn="l"/>
                <a:tab pos="-342900" algn="l"/>
                <a:tab pos="0" algn="l"/>
                <a:tab pos="191929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(5.14)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390312" y="5342574"/>
          <a:ext cx="4095271" cy="658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92400" imgH="444500" progId="Equation.DSMT4">
                  <p:embed/>
                </p:oleObj>
              </mc:Choice>
              <mc:Fallback>
                <p:oleObj name="Equation" r:id="rId10" imgW="2692400" imgH="44450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0312" y="5342574"/>
                        <a:ext cx="4095271" cy="6581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Down Arrow 20"/>
          <p:cNvSpPr/>
          <p:nvPr/>
        </p:nvSpPr>
        <p:spPr>
          <a:xfrm>
            <a:off x="4155626" y="4784971"/>
            <a:ext cx="185555" cy="61186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2462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20923" y="1075503"/>
            <a:ext cx="31053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marR="0" lvl="0" indent="-25717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Comparison of electric field components (at ground level) based on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dipole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(e.g.,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Uman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1987) and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monopole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(Thomson, 1999) techniques for a differential current element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Idz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' at height z' above ground.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908006"/>
            <a:ext cx="5600331" cy="5049216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920924" y="3997401"/>
            <a:ext cx="3105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marR="0" lvl="0" indent="-2571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φ is the scalar potential (different in the two techniques) and Ā is the vector potential;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                      </a:t>
            </a: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5994402" y="4951621"/>
          <a:ext cx="1338828" cy="265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04900" imgH="228600" progId="Equation.DSMT4">
                  <p:embed/>
                </p:oleObj>
              </mc:Choice>
              <mc:Fallback>
                <p:oleObj name="Equation" r:id="rId3" imgW="1104900" imgH="22860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402" y="4951621"/>
                        <a:ext cx="1338828" cy="2654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7638579" y="4940079"/>
            <a:ext cx="129234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α=sin</a:t>
            </a:r>
            <a:r>
              <a:rPr kumimoji="0" lang="en-US" sz="135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-1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(z'/R(z')).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2672" y="1438183"/>
            <a:ext cx="941033" cy="426128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2381" y="1438183"/>
            <a:ext cx="683580" cy="4261281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565" y="328474"/>
            <a:ext cx="8887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Comparison of dipole (Lorentz condition) and monopole (continuity equation) techniques</a:t>
            </a:r>
          </a:p>
        </p:txBody>
      </p:sp>
    </p:spTree>
    <p:extLst>
      <p:ext uri="{BB962C8B-B14F-4D97-AF65-F5344CB8AC3E}">
        <p14:creationId xmlns:p14="http://schemas.microsoft.com/office/powerpoint/2010/main" val="39374862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90" y="1411736"/>
            <a:ext cx="5667164" cy="36209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88222" y="1506441"/>
            <a:ext cx="3002124" cy="3058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marR="0" lvl="0" indent="-25717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-685800" algn="l"/>
                <a:tab pos="-342900" algn="l"/>
                <a:tab pos="0" algn="l"/>
                <a:tab pos="191929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</a:tabLst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Figure shows the direction of the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radiation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 component of electric field vector for different combinations of the charge polarity and the direction of its motion (also the direction for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all three components when </a:t>
            </a:r>
            <a:b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α &lt; 35.3°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). The direction of the electric field vector refers to the initial half cycle in the case of bipolar waveforms. </a:t>
            </a:r>
          </a:p>
          <a:p>
            <a:pPr marL="257175" marR="0" lvl="0" indent="-25717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-685800" algn="l"/>
                <a:tab pos="-342900" algn="l"/>
                <a:tab pos="0" algn="l"/>
                <a:tab pos="191929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</a:tabLst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685800" algn="l"/>
                <a:tab pos="-342900" algn="l"/>
                <a:tab pos="0" algn="l"/>
                <a:tab pos="191929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</a:tabLst>
              <a:defRPr/>
            </a:pPr>
            <a:r>
              <a:rPr kumimoji="0" lang="en-US" sz="12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Adapted from Nag and </a:t>
            </a:r>
            <a:r>
              <a:rPr kumimoji="0" lang="en-US" sz="12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Rakov</a:t>
            </a:r>
            <a:r>
              <a:rPr kumimoji="0" lang="en-US" sz="12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 (2010).</a:t>
            </a:r>
            <a:endParaRPr kumimoji="0" lang="en-US" sz="12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3884" y="535878"/>
            <a:ext cx="83716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685800" algn="l"/>
                <a:tab pos="-342900" algn="l"/>
                <a:tab pos="0" algn="l"/>
                <a:tab pos="191929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Arial" panose="020B0604020202020204" pitchFamily="34" charset="0"/>
              </a:rPr>
              <a:t>The reversal distance for electrostatic and induction electric field components of a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Arial" panose="020B0604020202020204" pitchFamily="34" charset="0"/>
              </a:rPr>
              <a:t>short current element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Arial" panose="020B0604020202020204" pitchFamily="34" charset="0"/>
              </a:rPr>
              <a:t>(dipole (Lorentz condition) technique)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2205" y="5284809"/>
            <a:ext cx="885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reversal distance, the electrostatic and induction components are each equal to zero and for smaller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(smaller z’) have the same polarity as the radiation component. So, when integrating over z’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the case of vertical grounded channel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), contributions from smaller z’ usually dominate those from larger z’, making the polarity of all three components of E-field the same.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62577" y="3597675"/>
                <a:ext cx="1442574" cy="36760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&gt; </m:t>
                      </m:r>
                      <m:rad>
                        <m:radPr>
                          <m:degHide m:val="on"/>
                          <m:ctrlPr>
                            <a:rPr kumimoji="0" lang="en-US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e>
                      </m:rad>
                      <m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𝑧</m:t>
                      </m:r>
                      <m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’)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577" y="3597675"/>
                <a:ext cx="1442574" cy="367601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60350" y="3597676"/>
                <a:ext cx="1298752" cy="36760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&lt; </m:t>
                      </m:r>
                      <m:rad>
                        <m:radPr>
                          <m:degHide m:val="on"/>
                          <m:ctrlPr>
                            <a:rPr kumimoji="0" lang="en-US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1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e>
                      </m:rad>
                      <m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𝑧</m:t>
                      </m:r>
                      <m:r>
                        <a:rPr kumimoji="0" lang="en-US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’)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350" y="3597676"/>
                <a:ext cx="1298752" cy="367601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49370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2" y="109363"/>
            <a:ext cx="4973962" cy="66199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02612" y="204412"/>
                <a:ext cx="3469856" cy="5773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NewRomanPSMT"/>
                    <a:ea typeface="+mn-ea"/>
                    <a:cs typeface="+mn-cs"/>
                  </a:rPr>
                  <a:t>Incident current (a) and electric field waveforms (b and c) predicted by the three-wave model. Electric fields are computed at </a:t>
                </a:r>
                <a:r>
                  <a:rPr kumimoji="0" lang="en-US" sz="18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NewRomanPSMT"/>
                    <a:ea typeface="+mn-ea"/>
                    <a:cs typeface="+mn-cs"/>
                  </a:rPr>
                  <a:t>500 m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NewRomanPSMT"/>
                    <a:ea typeface="+mn-ea"/>
                    <a:cs typeface="+mn-cs"/>
                  </a:rPr>
                  <a:t> (b) and </a:t>
                </a:r>
                <a:r>
                  <a:rPr kumimoji="0" lang="en-US" sz="18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NewRomanPSMT"/>
                    <a:ea typeface="+mn-ea"/>
                    <a:cs typeface="+mn-cs"/>
                  </a:rPr>
                  <a:t>100 km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NewRomanPSMT"/>
                    <a:ea typeface="+mn-ea"/>
                    <a:cs typeface="+mn-cs"/>
                  </a:rPr>
                  <a:t> (c). [</a:t>
                </a:r>
                <a:r>
                  <a:rPr kumimoji="0" lang="en-US" sz="1600" b="0" i="1" u="sng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75000"/>
                      </a:srgbClr>
                    </a:solidFill>
                    <a:effectLst/>
                    <a:uLnTx/>
                    <a:uFillTx/>
                    <a:latin typeface="TimesNewRomanPSMT"/>
                    <a:ea typeface="+mn-ea"/>
                    <a:cs typeface="+mn-cs"/>
                  </a:rPr>
                  <a:t>At r = 500 m, </a:t>
                </a:r>
                <a:r>
                  <a:rPr kumimoji="0" lang="en-US" sz="1600" b="0" i="1" u="sng" strike="noStrike" kern="1200" cap="none" spc="0" normalizeH="0" baseline="0" noProof="0" dirty="0" err="1">
                    <a:ln>
                      <a:noFill/>
                    </a:ln>
                    <a:solidFill>
                      <a:srgbClr val="ED7D31">
                        <a:lumMod val="75000"/>
                      </a:srgbClr>
                    </a:solidFill>
                    <a:effectLst/>
                    <a:uLnTx/>
                    <a:uFillTx/>
                    <a:latin typeface="TimesNewRomanPSMT"/>
                    <a:ea typeface="+mn-ea"/>
                    <a:cs typeface="+mn-cs"/>
                  </a:rPr>
                  <a:t>Idz</a:t>
                </a:r>
                <a:r>
                  <a:rPr kumimoji="0" lang="en-US" sz="1600" b="0" i="1" u="sng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75000"/>
                      </a:srgbClr>
                    </a:solidFill>
                    <a:effectLst/>
                    <a:uLnTx/>
                    <a:uFillTx/>
                    <a:latin typeface="TimesNewRomanPSMT"/>
                    <a:ea typeface="+mn-ea"/>
                    <a:cs typeface="+mn-cs"/>
                  </a:rPr>
                  <a:t>’ at z’ &gt; r/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1400" b="0" i="1" u="sng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ED7D31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kumimoji="0" lang="en-US" sz="1400" b="0" i="1" u="sng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ED7D31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2</m:t>
                        </m:r>
                      </m:e>
                    </m:rad>
                    <m:r>
                      <a:rPr kumimoji="0" lang="en-US" sz="1400" b="0" i="1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ED7D31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600" b="0" i="1" u="sng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75000"/>
                      </a:srgbClr>
                    </a:solidFill>
                    <a:effectLst/>
                    <a:uLnTx/>
                    <a:uFillTx/>
                    <a:latin typeface="TimesNewRomanPSMT"/>
                    <a:ea typeface="+mn-ea"/>
                    <a:cs typeface="+mn-cs"/>
                  </a:rPr>
                  <a:t>= 350 m; that is, after 2 </a:t>
                </a:r>
                <a:r>
                  <a:rPr kumimoji="0" lang="el-GR" sz="1600" b="0" i="1" u="sng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75000"/>
                      </a:srgbClr>
                    </a:solidFill>
                    <a:effectLst/>
                    <a:uLnTx/>
                    <a:uFillTx/>
                    <a:latin typeface="TimesNewRomanPSMT"/>
                    <a:ea typeface="+mn-ea"/>
                    <a:cs typeface="+mn-cs"/>
                  </a:rPr>
                  <a:t>μ</a:t>
                </a:r>
                <a:r>
                  <a:rPr kumimoji="0" lang="en-US" sz="1600" b="0" i="1" u="sng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75000"/>
                      </a:srgbClr>
                    </a:solidFill>
                    <a:effectLst/>
                    <a:uLnTx/>
                    <a:uFillTx/>
                    <a:latin typeface="TimesNewRomanPSMT"/>
                    <a:ea typeface="+mn-ea"/>
                    <a:cs typeface="+mn-cs"/>
                  </a:rPr>
                  <a:t>s or so, will produce opposite polarity E</a:t>
                </a:r>
                <a:r>
                  <a:rPr kumimoji="0" lang="en-US" sz="1600" b="0" i="1" u="sng" strike="noStrike" kern="1200" cap="none" spc="0" normalizeH="0" baseline="-25000" noProof="0" dirty="0">
                    <a:ln>
                      <a:noFill/>
                    </a:ln>
                    <a:solidFill>
                      <a:srgbClr val="ED7D31">
                        <a:lumMod val="75000"/>
                      </a:srgbClr>
                    </a:solidFill>
                    <a:effectLst/>
                    <a:uLnTx/>
                    <a:uFillTx/>
                    <a:latin typeface="TimesNewRomanPSMT"/>
                    <a:ea typeface="+mn-ea"/>
                    <a:cs typeface="+mn-cs"/>
                  </a:rPr>
                  <a:t>es</a:t>
                </a:r>
                <a:r>
                  <a:rPr kumimoji="0" lang="en-US" sz="1600" b="0" i="1" u="sng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75000"/>
                      </a:srgbClr>
                    </a:solidFill>
                    <a:effectLst/>
                    <a:uLnTx/>
                    <a:uFillTx/>
                    <a:latin typeface="TimesNewRomanPSMT"/>
                    <a:ea typeface="+mn-ea"/>
                    <a:cs typeface="+mn-cs"/>
                  </a:rPr>
                  <a:t> and E</a:t>
                </a:r>
                <a:r>
                  <a:rPr kumimoji="0" lang="en-US" sz="1600" b="0" i="1" u="sng" strike="noStrike" kern="1200" cap="none" spc="0" normalizeH="0" baseline="-25000" noProof="0" dirty="0">
                    <a:ln>
                      <a:noFill/>
                    </a:ln>
                    <a:solidFill>
                      <a:srgbClr val="ED7D31">
                        <a:lumMod val="75000"/>
                      </a:srgbClr>
                    </a:solidFill>
                    <a:effectLst/>
                    <a:uLnTx/>
                    <a:uFillTx/>
                    <a:latin typeface="TimesNewRomanPSMT"/>
                    <a:ea typeface="+mn-ea"/>
                    <a:cs typeface="+mn-cs"/>
                  </a:rPr>
                  <a:t>ind</a:t>
                </a:r>
                <a:r>
                  <a:rPr kumimoji="0" lang="en-US" sz="16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75000"/>
                      </a:srgbClr>
                    </a:solidFill>
                    <a:effectLst/>
                    <a:uLnTx/>
                    <a:uFillTx/>
                    <a:latin typeface="TimesNewRomanPSMT"/>
                    <a:ea typeface="+mn-ea"/>
                    <a:cs typeface="+mn-cs"/>
                  </a:rPr>
                  <a:t>, not detectable on overall waveforms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NewRomanPSMT"/>
                    <a:ea typeface="+mn-ea"/>
                    <a:cs typeface="+mn-cs"/>
                  </a:rPr>
                  <a:t>]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NewRomanPSMT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NewRomanPSMT"/>
                    <a:ea typeface="+mn-ea"/>
                    <a:cs typeface="+mn-cs"/>
                  </a:rPr>
                  <a:t>Electrostatic (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NewRomanPSMT"/>
                    <a:ea typeface="+mn-ea"/>
                    <a:cs typeface="+mn-cs"/>
                  </a:rPr>
                  <a:t>red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NewRomanPSMT"/>
                    <a:ea typeface="+mn-ea"/>
                    <a:cs typeface="+mn-cs"/>
                  </a:rPr>
                  <a:t>), induction (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00"/>
                    </a:solidFill>
                    <a:effectLst/>
                    <a:uLnTx/>
                    <a:uFillTx/>
                    <a:latin typeface="TimesNewRomanPSMT"/>
                    <a:ea typeface="+mn-ea"/>
                    <a:cs typeface="+mn-cs"/>
                  </a:rPr>
                  <a:t>green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NewRomanPSMT"/>
                    <a:ea typeface="+mn-ea"/>
                    <a:cs typeface="+mn-cs"/>
                  </a:rPr>
                  <a:t>), and radiation (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NewRomanPSMT"/>
                    <a:ea typeface="+mn-ea"/>
                    <a:cs typeface="+mn-cs"/>
                  </a:rPr>
                  <a:t>blue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NewRomanPSMT"/>
                    <a:ea typeface="+mn-ea"/>
                    <a:cs typeface="+mn-cs"/>
                  </a:rPr>
                  <a:t>) components of electric field and the total electric field (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33FF"/>
                    </a:solidFill>
                    <a:effectLst/>
                    <a:uLnTx/>
                    <a:uFillTx/>
                    <a:latin typeface="TimesNewRomanPSMT"/>
                    <a:ea typeface="+mn-ea"/>
                    <a:cs typeface="+mn-cs"/>
                  </a:rPr>
                  <a:t>magenta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NewRomanPSMT"/>
                    <a:ea typeface="+mn-ea"/>
                    <a:cs typeface="+mn-cs"/>
                  </a:rPr>
                  <a:t>) are labeled in (b).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NewRomanPSMT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NewRomanPSMT"/>
                    <a:ea typeface="+mn-ea"/>
                    <a:cs typeface="+mn-cs"/>
                  </a:rPr>
                  <a:t>The current-wave speed v is assumed to be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2 </m:t>
                    </m:r>
                    <m:r>
                      <a:rPr kumimoji="0" lang="en-US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US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10</m:t>
                    </m:r>
                    <m:r>
                      <a:rPr kumimoji="0" lang="en-US" sz="1600" b="0" i="1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8</m:t>
                    </m:r>
                    <m:r>
                      <a:rPr kumimoji="0" lang="en-US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NewRomanPSMT"/>
                    <a:ea typeface="+mn-ea"/>
                    <a:cs typeface="+mn-cs"/>
                  </a:rPr>
                  <a:t>m/s and the channel length H is 4 km. The junction point is at height h = 20 m. Results for the one-wave and two-wave models are similar.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NewRomanPSMT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NewRomanPSMT"/>
                    <a:ea typeface="+mn-ea"/>
                    <a:cs typeface="+mn-cs"/>
                  </a:rPr>
                  <a:t>Adapted from Nag et al. (2012).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612" y="204412"/>
                <a:ext cx="3469856" cy="5773825"/>
              </a:xfrm>
              <a:prstGeom prst="rect">
                <a:avLst/>
              </a:prstGeom>
              <a:blipFill>
                <a:blip r:embed="rId3"/>
                <a:stretch>
                  <a:fillRect l="-1406" t="-634" r="-2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21584" y="6058079"/>
            <a:ext cx="1100831" cy="7386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← Induction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and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Radiation</a:t>
            </a:r>
          </a:p>
        </p:txBody>
      </p:sp>
    </p:spTree>
    <p:extLst>
      <p:ext uri="{BB962C8B-B14F-4D97-AF65-F5344CB8AC3E}">
        <p14:creationId xmlns:p14="http://schemas.microsoft.com/office/powerpoint/2010/main" val="34911616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99" y="284085"/>
            <a:ext cx="8425844" cy="63120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28118" y="1027907"/>
            <a:ext cx="409260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Compact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Intracloud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Discharge (CID)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15 km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 = h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h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100 m</a:t>
            </a:r>
          </a:p>
        </p:txBody>
      </p:sp>
    </p:spTree>
    <p:extLst>
      <p:ext uri="{BB962C8B-B14F-4D97-AF65-F5344CB8AC3E}">
        <p14:creationId xmlns:p14="http://schemas.microsoft.com/office/powerpoint/2010/main" val="903882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95302" y="6334125"/>
            <a:ext cx="619125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86DEE-D795-4926-B76F-8E2024D9ACE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9571" name="Text Box 4"/>
          <p:cNvSpPr txBox="1">
            <a:spLocks noChangeArrowheads="1"/>
          </p:cNvSpPr>
          <p:nvPr/>
        </p:nvSpPr>
        <p:spPr bwMode="auto">
          <a:xfrm>
            <a:off x="624759" y="176694"/>
            <a:ext cx="8524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Maxwell’s Equations (</a:t>
            </a:r>
            <a:r>
              <a:rPr kumimoji="0" lang="en-US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relate fields to their sources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09572" name="Text Box 5"/>
          <p:cNvSpPr txBox="1">
            <a:spLocks noChangeArrowheads="1"/>
          </p:cNvSpPr>
          <p:nvPr/>
        </p:nvSpPr>
        <p:spPr bwMode="auto">
          <a:xfrm>
            <a:off x="459011" y="834485"/>
            <a:ext cx="8534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         </a:t>
            </a:r>
            <a:r>
              <a:rPr kumimoji="0" lang="en-US" alt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Differential form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                   </a:t>
            </a:r>
            <a:r>
              <a:rPr kumimoji="0" lang="en-US" alt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Integral form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                                  </a:t>
            </a:r>
            <a:r>
              <a:rPr kumimoji="0" lang="en-US" alt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Remarks</a:t>
            </a:r>
          </a:p>
        </p:txBody>
      </p:sp>
      <p:sp>
        <p:nvSpPr>
          <p:cNvPr id="109573" name="Text Box 6"/>
          <p:cNvSpPr txBox="1">
            <a:spLocks noChangeArrowheads="1"/>
          </p:cNvSpPr>
          <p:nvPr/>
        </p:nvSpPr>
        <p:spPr bwMode="auto">
          <a:xfrm>
            <a:off x="7399337" y="1504646"/>
            <a:ext cx="1457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Gauss’ Law</a:t>
            </a:r>
          </a:p>
        </p:txBody>
      </p:sp>
      <p:sp>
        <p:nvSpPr>
          <p:cNvPr id="109574" name="Text Box 7"/>
          <p:cNvSpPr txBox="1">
            <a:spLocks noChangeArrowheads="1"/>
          </p:cNvSpPr>
          <p:nvPr/>
        </p:nvSpPr>
        <p:spPr bwMode="auto">
          <a:xfrm>
            <a:off x="7399337" y="2283407"/>
            <a:ext cx="21875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Nonexistence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of isolated magnetic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charge</a:t>
            </a:r>
          </a:p>
        </p:txBody>
      </p:sp>
      <p:sp>
        <p:nvSpPr>
          <p:cNvPr id="109576" name="Text Box 10"/>
          <p:cNvSpPr txBox="1">
            <a:spLocks noChangeArrowheads="1"/>
          </p:cNvSpPr>
          <p:nvPr/>
        </p:nvSpPr>
        <p:spPr bwMode="auto">
          <a:xfrm>
            <a:off x="7419976" y="3594886"/>
            <a:ext cx="1771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Faraday’s Law</a:t>
            </a:r>
          </a:p>
        </p:txBody>
      </p:sp>
      <p:sp>
        <p:nvSpPr>
          <p:cNvPr id="109577" name="Text Box 11"/>
          <p:cNvSpPr txBox="1">
            <a:spLocks noChangeArrowheads="1"/>
          </p:cNvSpPr>
          <p:nvPr/>
        </p:nvSpPr>
        <p:spPr bwMode="auto">
          <a:xfrm>
            <a:off x="7419977" y="4698147"/>
            <a:ext cx="1863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Ampere’s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Law</a:t>
            </a:r>
          </a:p>
        </p:txBody>
      </p:sp>
      <p:sp>
        <p:nvSpPr>
          <p:cNvPr id="109578" name="Text Box 12"/>
          <p:cNvSpPr txBox="1">
            <a:spLocks noChangeArrowheads="1"/>
          </p:cNvSpPr>
          <p:nvPr/>
        </p:nvSpPr>
        <p:spPr bwMode="auto">
          <a:xfrm>
            <a:off x="2" y="5629277"/>
            <a:ext cx="8543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In </a:t>
            </a: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1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and </a:t>
            </a: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2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, </a:t>
            </a: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is a closed surface enclosing the volume </a:t>
            </a: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V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In </a:t>
            </a: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2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and </a:t>
            </a: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3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, </a:t>
            </a: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is a closed path that bounds the surface </a:t>
            </a: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579" name="Object 15"/>
              <p:cNvSpPr txBox="1">
                <a:spLocks noGrp="1"/>
              </p:cNvSpPr>
              <p:nvPr>
                <p:ph sz="quarter" idx="2"/>
              </p:nvPr>
            </p:nvSpPr>
            <p:spPr bwMode="auto">
              <a:xfrm>
                <a:off x="1114426" y="1645421"/>
                <a:ext cx="1844797" cy="474662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𝜵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bar>
                        <m:barPr>
                          <m:pos m:val="top"/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</m:ba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9579" name="Object 1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 bwMode="auto">
              <a:xfrm>
                <a:off x="1114426" y="1645421"/>
                <a:ext cx="1844797" cy="4746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581" name="Object 21"/>
              <p:cNvSpPr txBox="1">
                <a:spLocks noGrp="1"/>
              </p:cNvSpPr>
              <p:nvPr>
                <p:ph sz="quarter" idx="4"/>
              </p:nvPr>
            </p:nvSpPr>
            <p:spPr bwMode="auto">
              <a:xfrm>
                <a:off x="1090297" y="2558141"/>
                <a:ext cx="1844796" cy="576856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𝜵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bar>
                        <m:barPr>
                          <m:pos m:val="top"/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ba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9581" name="Object 2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 bwMode="auto">
              <a:xfrm>
                <a:off x="1090297" y="2558141"/>
                <a:ext cx="1844796" cy="5768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583" name="Object 25"/>
              <p:cNvSpPr txBox="1"/>
              <p:nvPr/>
            </p:nvSpPr>
            <p:spPr bwMode="auto">
              <a:xfrm>
                <a:off x="1090298" y="3434235"/>
                <a:ext cx="2272161" cy="911164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𝜵</m:t>
                      </m:r>
                      <m:r>
                        <a:rPr kumimoji="0" 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bar>
                        <m:barPr>
                          <m:pos m:val="top"/>
                          <m:ctrlP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barPr>
                        <m:e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𝑬</m:t>
                          </m:r>
                        </m:e>
                      </m:bar>
                      <m:r>
                        <a:rPr kumimoji="0" 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𝝏</m:t>
                          </m:r>
                          <m:bar>
                            <m:barPr>
                              <m:pos m:val="top"/>
                              <m:ctrlP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barPr>
                            <m:e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𝑩</m:t>
                              </m:r>
                            </m:e>
                          </m:ba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𝝏</m:t>
                          </m:r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9583" name="Object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0298" y="3434235"/>
                <a:ext cx="2272161" cy="9111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585" name="Object 27"/>
              <p:cNvSpPr txBox="1"/>
              <p:nvPr/>
            </p:nvSpPr>
            <p:spPr bwMode="auto">
              <a:xfrm>
                <a:off x="1114427" y="4576801"/>
                <a:ext cx="2501745" cy="954044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𝜵</m:t>
                      </m:r>
                      <m:r>
                        <a:rPr kumimoji="0" 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bar>
                        <m:barPr>
                          <m:pos m:val="top"/>
                          <m:ctrlP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barPr>
                        <m:e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𝑯</m:t>
                          </m:r>
                        </m:e>
                      </m:bar>
                      <m:r>
                        <a:rPr kumimoji="0" 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barPr>
                        <m:e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𝑱</m:t>
                          </m:r>
                        </m:e>
                      </m:bar>
                      <m:r>
                        <a:rPr kumimoji="0" 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𝝏</m:t>
                          </m:r>
                          <m:bar>
                            <m:barPr>
                              <m:pos m:val="top"/>
                              <m:ctrlP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barPr>
                            <m:e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𝑫</m:t>
                              </m:r>
                            </m:e>
                          </m:ba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𝝏</m:t>
                          </m:r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9585" name="Object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4427" y="4576801"/>
                <a:ext cx="2501745" cy="9540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587" name="Text Box 30"/>
          <p:cNvSpPr txBox="1">
            <a:spLocks noChangeArrowheads="1"/>
          </p:cNvSpPr>
          <p:nvPr/>
        </p:nvSpPr>
        <p:spPr bwMode="auto">
          <a:xfrm>
            <a:off x="634642" y="1730471"/>
            <a:ext cx="3674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09588" name="Text Box 31"/>
          <p:cNvSpPr txBox="1">
            <a:spLocks noChangeArrowheads="1"/>
          </p:cNvSpPr>
          <p:nvPr/>
        </p:nvSpPr>
        <p:spPr bwMode="auto">
          <a:xfrm>
            <a:off x="612757" y="2621961"/>
            <a:ext cx="3032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09589" name="Text Box 32"/>
          <p:cNvSpPr txBox="1">
            <a:spLocks noChangeArrowheads="1"/>
          </p:cNvSpPr>
          <p:nvPr/>
        </p:nvSpPr>
        <p:spPr bwMode="auto">
          <a:xfrm>
            <a:off x="634642" y="3739086"/>
            <a:ext cx="3674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09590" name="Text Box 33"/>
          <p:cNvSpPr txBox="1">
            <a:spLocks noChangeArrowheads="1"/>
          </p:cNvSpPr>
          <p:nvPr/>
        </p:nvSpPr>
        <p:spPr bwMode="auto">
          <a:xfrm>
            <a:off x="624759" y="4876743"/>
            <a:ext cx="3674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8378FFE-3E36-4E88-BC14-B9F108FA0440}"/>
                  </a:ext>
                </a:extLst>
              </p:cNvPr>
              <p:cNvSpPr/>
              <p:nvPr/>
            </p:nvSpPr>
            <p:spPr>
              <a:xfrm>
                <a:off x="3950131" y="1317161"/>
                <a:ext cx="2376163" cy="901081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pHide m:val="on"/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sub>
                        <m:sup/>
                        <m:e>
                          <m:bar>
                            <m:barPr>
                              <m:pos m:val="top"/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bar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𝑫</m:t>
                              </m:r>
                            </m:e>
                          </m:bar>
                        </m:e>
                      </m:nary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𝒅</m:t>
                      </m:r>
                      <m:bar>
                        <m:barPr>
                          <m:pos m:val="top"/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bar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𝒔</m:t>
                          </m:r>
                        </m:e>
                      </m:bar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undOvr"/>
                          <m:supHide m:val="on"/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𝑽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𝝆</m:t>
                              </m:r>
                            </m:e>
                            <m:sub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𝑽</m:t>
                              </m:r>
                            </m:sub>
                          </m:sSub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𝒅𝒗</m:t>
                          </m:r>
                        </m:e>
                      </m:nary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8378FFE-3E36-4E88-BC14-B9F108FA04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131" y="1317161"/>
                <a:ext cx="2376163" cy="9010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BA5F049-47E5-4BFC-B0A9-96448F322B7D}"/>
                  </a:ext>
                </a:extLst>
              </p:cNvPr>
              <p:cNvSpPr/>
              <p:nvPr/>
            </p:nvSpPr>
            <p:spPr>
              <a:xfrm>
                <a:off x="3950130" y="2428581"/>
                <a:ext cx="1659044" cy="901081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pHide m:val="on"/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sub>
                        <m:sup/>
                        <m:e>
                          <m:bar>
                            <m:barPr>
                              <m:pos m:val="top"/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bar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𝑩</m:t>
                              </m:r>
                            </m:e>
                          </m:bar>
                        </m:e>
                      </m:nary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𝒅</m:t>
                      </m:r>
                      <m:bar>
                        <m:barPr>
                          <m:pos m:val="top"/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bar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𝒔</m:t>
                          </m:r>
                        </m:e>
                      </m:bar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BA5F049-47E5-4BFC-B0A9-96448F322B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130" y="2428581"/>
                <a:ext cx="1659044" cy="9010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3A298C-28C6-4377-B7C3-79AAB36B959A}"/>
                  </a:ext>
                </a:extLst>
              </p:cNvPr>
              <p:cNvSpPr/>
              <p:nvPr/>
            </p:nvSpPr>
            <p:spPr>
              <a:xfrm>
                <a:off x="3950131" y="3445710"/>
                <a:ext cx="2909771" cy="901081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pHide m:val="on"/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𝑳</m:t>
                          </m:r>
                        </m:sub>
                        <m:sup/>
                        <m:e>
                          <m:bar>
                            <m:barPr>
                              <m:pos m:val="top"/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bar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𝑬</m:t>
                              </m:r>
                            </m:e>
                          </m:bar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𝒅</m:t>
                          </m:r>
                          <m:bar>
                            <m:barPr>
                              <m:pos m:val="top"/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bar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𝒍</m:t>
                              </m:r>
                            </m:e>
                          </m:bar>
                        </m:e>
                      </m:nary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𝝏</m:t>
                          </m:r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𝒕</m:t>
                          </m:r>
                        </m:den>
                      </m:f>
                      <m:nary>
                        <m:naryPr>
                          <m:limLoc m:val="undOvr"/>
                          <m:supHide m:val="on"/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sub>
                        <m:sup/>
                        <m:e>
                          <m:bar>
                            <m:barPr>
                              <m:pos m:val="top"/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bar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𝑩</m:t>
                              </m:r>
                            </m:e>
                          </m:bar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𝒅</m:t>
                          </m:r>
                          <m:bar>
                            <m:barPr>
                              <m:pos m:val="top"/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bar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</m:t>
                              </m:r>
                            </m:e>
                          </m:bar>
                        </m:e>
                      </m:nary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3A298C-28C6-4377-B7C3-79AAB36B95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131" y="3445710"/>
                <a:ext cx="2909771" cy="90108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3C65DED-3618-4226-A647-A2CF00C23A67}"/>
                  </a:ext>
                </a:extLst>
              </p:cNvPr>
              <p:cNvSpPr/>
              <p:nvPr/>
            </p:nvSpPr>
            <p:spPr>
              <a:xfrm>
                <a:off x="3950130" y="4576801"/>
                <a:ext cx="3272626" cy="954044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pHide m:val="on"/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𝑳</m:t>
                          </m:r>
                        </m:sub>
                        <m:sup/>
                        <m:e>
                          <m:bar>
                            <m:barPr>
                              <m:pos m:val="top"/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bar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𝑯</m:t>
                              </m:r>
                            </m:e>
                          </m:bar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𝒅</m:t>
                          </m:r>
                          <m:bar>
                            <m:barPr>
                              <m:pos m:val="top"/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bar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𝒍</m:t>
                              </m:r>
                            </m:e>
                          </m:bar>
                        </m:e>
                      </m:nary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undOvr"/>
                          <m:supHide m:val="on"/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bar>
                                <m:barPr>
                                  <m:pos m:val="top"/>
                                  <m:ctrlPr>
                                    <a:rPr kumimoji="0" lang="en-US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arPr>
                                <m:e>
                                  <m:r>
                                    <a:rPr kumimoji="0" lang="en-US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𝑱</m:t>
                                  </m:r>
                                </m:e>
                              </m:bar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en-US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𝝏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kumimoji="0" lang="en-US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kumimoji="0" lang="en-US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𝑫</m:t>
                                      </m:r>
                                    </m:e>
                                  </m:bar>
                                </m:num>
                                <m:den>
                                  <m:r>
                                    <a:rPr kumimoji="0" lang="en-US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𝝏</m:t>
                                  </m:r>
                                  <m:r>
                                    <a:rPr kumimoji="0" lang="en-US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𝒕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𝒅</m:t>
                      </m:r>
                      <m:bar>
                        <m:barPr>
                          <m:pos m:val="top"/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bar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𝒔</m:t>
                          </m:r>
                        </m:e>
                      </m:ba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3C65DED-3618-4226-A647-A2CF00C23A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130" y="4576801"/>
                <a:ext cx="3272626" cy="9540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96887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3" y="206167"/>
            <a:ext cx="8305793" cy="6222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9946" y="798990"/>
            <a:ext cx="834501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4030" y="230190"/>
            <a:ext cx="47939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↓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01031" y="230190"/>
            <a:ext cx="47939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97426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52400"/>
            <a:ext cx="4705931" cy="662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1143000"/>
            <a:ext cx="2743200" cy="12192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2877" y="4648200"/>
            <a:ext cx="4412854" cy="16764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2500" y="2819400"/>
            <a:ext cx="381000" cy="76200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1153" y="233214"/>
            <a:ext cx="2302273" cy="258532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(1) D &gt;&gt; H  (R = D)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(2) I(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z’,t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= I(0,t)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(3) H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(very distant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Hertzian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dipole,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2H &lt;&lt;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λ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but no restriction on frequency content)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50126" y="3051601"/>
            <a:ext cx="245687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 = E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 E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 E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 = B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 B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2538" y="2981235"/>
            <a:ext cx="2189075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~ Q, 1/D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~ I, 1/D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~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1/D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845433-D694-48EA-90B0-7410046DF00A}"/>
              </a:ext>
            </a:extLst>
          </p:cNvPr>
          <p:cNvSpPr txBox="1"/>
          <p:nvPr/>
        </p:nvSpPr>
        <p:spPr>
          <a:xfrm>
            <a:off x="3448632" y="524613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~Q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7BA99A-35B7-496D-973A-1A7DF76C7038}"/>
              </a:ext>
            </a:extLst>
          </p:cNvPr>
          <p:cNvSpPr txBox="1"/>
          <p:nvPr/>
        </p:nvSpPr>
        <p:spPr>
          <a:xfrm>
            <a:off x="4762500" y="5257800"/>
            <a:ext cx="38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~I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47355B-5AA7-4C02-AB0D-C891CCAB5AD2}"/>
              </a:ext>
            </a:extLst>
          </p:cNvPr>
          <p:cNvSpPr txBox="1"/>
          <p:nvPr/>
        </p:nvSpPr>
        <p:spPr>
          <a:xfrm>
            <a:off x="6096000" y="5257800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~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/dt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634FF7-FF53-4881-8DE9-5B10D2E59B12}"/>
              </a:ext>
            </a:extLst>
          </p:cNvPr>
          <p:cNvSpPr txBox="1"/>
          <p:nvPr/>
        </p:nvSpPr>
        <p:spPr>
          <a:xfrm>
            <a:off x="7430942" y="4034566"/>
            <a:ext cx="156319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/B</a:t>
            </a:r>
            <a:r>
              <a:rPr kumimoji="0" lang="el-G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φ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5278F-A7E6-4CA1-84E8-F44061FA7FC6}"/>
              </a:ext>
            </a:extLst>
          </p:cNvPr>
          <p:cNvSpPr txBox="1"/>
          <p:nvPr/>
        </p:nvSpPr>
        <p:spPr>
          <a:xfrm>
            <a:off x="7686" y="215081"/>
            <a:ext cx="664244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Electric and magnetic fields based on the dipole approximation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The electric dipole moment M of charge Q and its image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7F5F2F-28B5-49FF-A83E-715CE78CB184}"/>
              </a:ext>
            </a:extLst>
          </p:cNvPr>
          <p:cNvSpPr txBox="1"/>
          <p:nvPr/>
        </p:nvSpPr>
        <p:spPr>
          <a:xfrm>
            <a:off x="4991650" y="1158008"/>
            <a:ext cx="1697125" cy="4680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521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/>
          </p:cNvSpPr>
          <p:nvPr>
            <p:ph type="title"/>
          </p:nvPr>
        </p:nvSpPr>
        <p:spPr>
          <a:xfrm>
            <a:off x="534988" y="-41275"/>
            <a:ext cx="8229600" cy="1143000"/>
          </a:xfrm>
        </p:spPr>
        <p:txBody>
          <a:bodyPr/>
          <a:lstStyle/>
          <a:p>
            <a:r>
              <a:rPr lang="en-US" altLang="en-US" sz="2800"/>
              <a:t>Return-Stroke Fields: Variation with Distance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304800" y="6019800"/>
            <a:ext cx="8610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Typical vertical electric field intensity (left column) and azimuthal magnetic flux density (right column) waveforms for first (solid line) and subsequent (dashed line) return strokes at distances of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1, 2 and 5 km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 Adapted from Lin et al. (1979). [</a:t>
            </a:r>
            <a:r>
              <a:rPr kumimoji="0" lang="en-US" alt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CATALOG OF TYPICAL RETURN-STROKE FIELD WAVEFORMS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]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09800" y="838200"/>
            <a:ext cx="5410200" cy="5105400"/>
            <a:chOff x="1424" y="412"/>
            <a:chExt cx="2951" cy="3070"/>
          </a:xfrm>
        </p:grpSpPr>
        <p:graphicFrame>
          <p:nvGraphicFramePr>
            <p:cNvPr id="276485" name="Object 2"/>
            <p:cNvGraphicFramePr>
              <a:graphicFrameLocks noChangeAspect="1"/>
            </p:cNvGraphicFramePr>
            <p:nvPr/>
          </p:nvGraphicFramePr>
          <p:xfrm>
            <a:off x="1424" y="412"/>
            <a:ext cx="2834" cy="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3" imgW="12317544" imgH="13304762" progId="MSPhotoEd.3">
                    <p:embed/>
                  </p:oleObj>
                </mc:Choice>
                <mc:Fallback>
                  <p:oleObj name="Photo Editor Photo" r:id="rId3" imgW="12317544" imgH="13304762" progId="MSPhotoEd.3">
                    <p:embed/>
                    <p:pic>
                      <p:nvPicPr>
                        <p:cNvPr id="276485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lum bright="-6000" contrast="18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4" y="412"/>
                          <a:ext cx="2834" cy="3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486" name="Text Box 6"/>
            <p:cNvSpPr txBox="1">
              <a:spLocks noChangeArrowheads="1"/>
            </p:cNvSpPr>
            <p:nvPr/>
          </p:nvSpPr>
          <p:spPr bwMode="auto">
            <a:xfrm>
              <a:off x="1535" y="436"/>
              <a:ext cx="1407" cy="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Electric Field Intensity</a:t>
              </a:r>
            </a:p>
          </p:txBody>
        </p:sp>
        <p:sp>
          <p:nvSpPr>
            <p:cNvPr id="276487" name="Text Box 7"/>
            <p:cNvSpPr txBox="1">
              <a:spLocks noChangeArrowheads="1"/>
            </p:cNvSpPr>
            <p:nvPr/>
          </p:nvSpPr>
          <p:spPr bwMode="auto">
            <a:xfrm>
              <a:off x="2976" y="436"/>
              <a:ext cx="1399" cy="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Magnetic Flux Density</a:t>
              </a:r>
            </a:p>
          </p:txBody>
        </p:sp>
        <p:sp>
          <p:nvSpPr>
            <p:cNvPr id="276488" name="Text Box 8"/>
            <p:cNvSpPr txBox="1">
              <a:spLocks noChangeArrowheads="1"/>
            </p:cNvSpPr>
            <p:nvPr/>
          </p:nvSpPr>
          <p:spPr bwMode="auto">
            <a:xfrm>
              <a:off x="1940" y="1418"/>
              <a:ext cx="554" cy="185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                </a:t>
              </a:r>
            </a:p>
          </p:txBody>
        </p:sp>
        <p:sp>
          <p:nvSpPr>
            <p:cNvPr id="276489" name="Text Box 9"/>
            <p:cNvSpPr txBox="1">
              <a:spLocks noChangeArrowheads="1"/>
            </p:cNvSpPr>
            <p:nvPr/>
          </p:nvSpPr>
          <p:spPr bwMode="auto">
            <a:xfrm>
              <a:off x="1974" y="2294"/>
              <a:ext cx="553" cy="186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                </a:t>
              </a:r>
            </a:p>
          </p:txBody>
        </p:sp>
        <p:sp>
          <p:nvSpPr>
            <p:cNvPr id="276490" name="Text Box 10"/>
            <p:cNvSpPr txBox="1">
              <a:spLocks noChangeArrowheads="1"/>
            </p:cNvSpPr>
            <p:nvPr/>
          </p:nvSpPr>
          <p:spPr bwMode="auto">
            <a:xfrm>
              <a:off x="1974" y="3297"/>
              <a:ext cx="553" cy="185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                </a:t>
              </a:r>
            </a:p>
          </p:txBody>
        </p:sp>
        <p:sp>
          <p:nvSpPr>
            <p:cNvPr id="276491" name="Text Box 11"/>
            <p:cNvSpPr txBox="1">
              <a:spLocks noChangeArrowheads="1"/>
            </p:cNvSpPr>
            <p:nvPr/>
          </p:nvSpPr>
          <p:spPr bwMode="auto">
            <a:xfrm>
              <a:off x="3342" y="3294"/>
              <a:ext cx="554" cy="186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                </a:t>
              </a:r>
            </a:p>
          </p:txBody>
        </p:sp>
        <p:sp>
          <p:nvSpPr>
            <p:cNvPr id="276492" name="Text Box 12"/>
            <p:cNvSpPr txBox="1">
              <a:spLocks noChangeArrowheads="1"/>
            </p:cNvSpPr>
            <p:nvPr/>
          </p:nvSpPr>
          <p:spPr bwMode="auto">
            <a:xfrm>
              <a:off x="3304" y="2296"/>
              <a:ext cx="554" cy="185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                </a:t>
              </a:r>
            </a:p>
          </p:txBody>
        </p:sp>
        <p:sp>
          <p:nvSpPr>
            <p:cNvPr id="276493" name="Text Box 13"/>
            <p:cNvSpPr txBox="1">
              <a:spLocks noChangeArrowheads="1"/>
            </p:cNvSpPr>
            <p:nvPr/>
          </p:nvSpPr>
          <p:spPr bwMode="auto">
            <a:xfrm>
              <a:off x="3334" y="1418"/>
              <a:ext cx="554" cy="185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               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68AC52A-603A-40FA-9E07-32186669B200}"/>
              </a:ext>
            </a:extLst>
          </p:cNvPr>
          <p:cNvSpPr txBox="1"/>
          <p:nvPr/>
        </p:nvSpPr>
        <p:spPr>
          <a:xfrm>
            <a:off x="304800" y="3020242"/>
            <a:ext cx="2121694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Fig. 4.32 of the textbook (FOL)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81C369-E9F5-4FB2-AED9-F20C1BDF116C}"/>
              </a:ext>
            </a:extLst>
          </p:cNvPr>
          <p:cNvSpPr txBox="1"/>
          <p:nvPr/>
        </p:nvSpPr>
        <p:spPr>
          <a:xfrm>
            <a:off x="2443781" y="826559"/>
            <a:ext cx="2219659" cy="199227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24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/>
          </p:cNvSpPr>
          <p:nvPr>
            <p:ph type="title"/>
          </p:nvPr>
        </p:nvSpPr>
        <p:spPr>
          <a:xfrm>
            <a:off x="457200" y="-92075"/>
            <a:ext cx="8229600" cy="1143000"/>
          </a:xfrm>
        </p:spPr>
        <p:txBody>
          <a:bodyPr/>
          <a:lstStyle/>
          <a:p>
            <a:r>
              <a:rPr lang="en-US" altLang="en-US" sz="2800"/>
              <a:t>Return-Stroke Fields: Variation with Distance</a:t>
            </a:r>
          </a:p>
        </p:txBody>
      </p:sp>
      <p:graphicFrame>
        <p:nvGraphicFramePr>
          <p:cNvPr id="277507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968500" y="914400"/>
          <a:ext cx="5041900" cy="494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10945753" imgH="12238095" progId="MSPhotoEd.3">
                  <p:embed/>
                </p:oleObj>
              </mc:Choice>
              <mc:Fallback>
                <p:oleObj name="Photo Editor Photo" r:id="rId2" imgW="10945753" imgH="12238095" progId="MSPhotoEd.3">
                  <p:embed/>
                  <p:pic>
                    <p:nvPicPr>
                      <p:cNvPr id="27750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-6000" contras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0" y="914400"/>
                        <a:ext cx="5041900" cy="494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508" name="Text Box 4"/>
          <p:cNvSpPr txBox="1">
            <a:spLocks noChangeArrowheads="1"/>
          </p:cNvSpPr>
          <p:nvPr/>
        </p:nvSpPr>
        <p:spPr bwMode="auto">
          <a:xfrm>
            <a:off x="2286000" y="762000"/>
            <a:ext cx="206375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Electric Field Intensity</a:t>
            </a:r>
          </a:p>
        </p:txBody>
      </p:sp>
      <p:sp>
        <p:nvSpPr>
          <p:cNvPr id="277509" name="Text Box 5"/>
          <p:cNvSpPr txBox="1">
            <a:spLocks noChangeArrowheads="1"/>
          </p:cNvSpPr>
          <p:nvPr/>
        </p:nvSpPr>
        <p:spPr bwMode="auto">
          <a:xfrm>
            <a:off x="4800600" y="762000"/>
            <a:ext cx="205263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Magnetic Flux Density</a:t>
            </a:r>
          </a:p>
        </p:txBody>
      </p:sp>
      <p:sp>
        <p:nvSpPr>
          <p:cNvPr id="277510" name="Text Box 6"/>
          <p:cNvSpPr txBox="1">
            <a:spLocks noChangeArrowheads="1"/>
          </p:cNvSpPr>
          <p:nvPr/>
        </p:nvSpPr>
        <p:spPr bwMode="auto">
          <a:xfrm>
            <a:off x="2971800" y="1981200"/>
            <a:ext cx="898525" cy="214313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</a:t>
            </a:r>
          </a:p>
        </p:txBody>
      </p:sp>
      <p:sp>
        <p:nvSpPr>
          <p:cNvPr id="277511" name="Text Box 7"/>
          <p:cNvSpPr txBox="1">
            <a:spLocks noChangeArrowheads="1"/>
          </p:cNvSpPr>
          <p:nvPr/>
        </p:nvSpPr>
        <p:spPr bwMode="auto">
          <a:xfrm>
            <a:off x="5815013" y="1981200"/>
            <a:ext cx="898525" cy="214313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</a:t>
            </a:r>
          </a:p>
        </p:txBody>
      </p:sp>
      <p:sp>
        <p:nvSpPr>
          <p:cNvPr id="277512" name="Text Box 8"/>
          <p:cNvSpPr txBox="1">
            <a:spLocks noChangeArrowheads="1"/>
          </p:cNvSpPr>
          <p:nvPr/>
        </p:nvSpPr>
        <p:spPr bwMode="auto">
          <a:xfrm>
            <a:off x="5643563" y="3260725"/>
            <a:ext cx="898525" cy="214313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</a:t>
            </a:r>
          </a:p>
        </p:txBody>
      </p:sp>
      <p:sp>
        <p:nvSpPr>
          <p:cNvPr id="277513" name="Text Box 9"/>
          <p:cNvSpPr txBox="1">
            <a:spLocks noChangeArrowheads="1"/>
          </p:cNvSpPr>
          <p:nvPr/>
        </p:nvSpPr>
        <p:spPr bwMode="auto">
          <a:xfrm>
            <a:off x="2868613" y="3241675"/>
            <a:ext cx="898525" cy="214313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</a:t>
            </a:r>
          </a:p>
        </p:txBody>
      </p:sp>
      <p:sp>
        <p:nvSpPr>
          <p:cNvPr id="277514" name="Text Box 10"/>
          <p:cNvSpPr txBox="1">
            <a:spLocks noChangeArrowheads="1"/>
          </p:cNvSpPr>
          <p:nvPr/>
        </p:nvSpPr>
        <p:spPr bwMode="auto">
          <a:xfrm>
            <a:off x="2862263" y="4351338"/>
            <a:ext cx="898525" cy="214312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</a:t>
            </a:r>
          </a:p>
        </p:txBody>
      </p:sp>
      <p:sp>
        <p:nvSpPr>
          <p:cNvPr id="277515" name="Text Box 11"/>
          <p:cNvSpPr txBox="1">
            <a:spLocks noChangeArrowheads="1"/>
          </p:cNvSpPr>
          <p:nvPr/>
        </p:nvSpPr>
        <p:spPr bwMode="auto">
          <a:xfrm>
            <a:off x="5621338" y="4351338"/>
            <a:ext cx="898525" cy="214312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</a:t>
            </a:r>
          </a:p>
        </p:txBody>
      </p:sp>
      <p:sp>
        <p:nvSpPr>
          <p:cNvPr id="277516" name="Text Box 12"/>
          <p:cNvSpPr txBox="1">
            <a:spLocks noChangeArrowheads="1"/>
          </p:cNvSpPr>
          <p:nvPr/>
        </p:nvSpPr>
        <p:spPr bwMode="auto">
          <a:xfrm>
            <a:off x="5621338" y="5556250"/>
            <a:ext cx="898525" cy="214313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</a:t>
            </a:r>
          </a:p>
        </p:txBody>
      </p:sp>
      <p:sp>
        <p:nvSpPr>
          <p:cNvPr id="277517" name="Text Box 13"/>
          <p:cNvSpPr txBox="1">
            <a:spLocks noChangeArrowheads="1"/>
          </p:cNvSpPr>
          <p:nvPr/>
        </p:nvSpPr>
        <p:spPr bwMode="auto">
          <a:xfrm>
            <a:off x="2862263" y="5556250"/>
            <a:ext cx="898525" cy="214313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</a:t>
            </a:r>
          </a:p>
        </p:txBody>
      </p:sp>
      <p:sp>
        <p:nvSpPr>
          <p:cNvPr id="123918" name="Text Box 14"/>
          <p:cNvSpPr txBox="1">
            <a:spLocks noChangeArrowheads="1"/>
          </p:cNvSpPr>
          <p:nvPr/>
        </p:nvSpPr>
        <p:spPr bwMode="auto">
          <a:xfrm>
            <a:off x="228600" y="5943600"/>
            <a:ext cx="8686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Typical vertical electric field intensity (left column) and azimuthal magnetic flux density (right column) waveforms for first (solid line) and subsequent (dashed line) return strokes at distances of </a:t>
            </a: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10, 15, 50, and 200 km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 Adapted from Lin et al. (1979).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08181A-89A9-44C4-A438-829A369390F7}"/>
              </a:ext>
            </a:extLst>
          </p:cNvPr>
          <p:cNvSpPr txBox="1"/>
          <p:nvPr/>
        </p:nvSpPr>
        <p:spPr>
          <a:xfrm>
            <a:off x="2082800" y="680720"/>
            <a:ext cx="2420938" cy="157035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1D4C60-7A2C-458F-86E1-924EDD1F9459}"/>
              </a:ext>
            </a:extLst>
          </p:cNvPr>
          <p:cNvSpPr txBox="1"/>
          <p:nvPr/>
        </p:nvSpPr>
        <p:spPr>
          <a:xfrm>
            <a:off x="1968500" y="3475038"/>
            <a:ext cx="2535238" cy="229552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4083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71DDE6-5B78-45A3-8A27-8980DB1FA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21" y="955040"/>
            <a:ext cx="8657939" cy="45516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BB184A-D50B-4649-A733-4DA242790FFC}"/>
              </a:ext>
            </a:extLst>
          </p:cNvPr>
          <p:cNvSpPr txBox="1"/>
          <p:nvPr/>
        </p:nvSpPr>
        <p:spPr>
          <a:xfrm>
            <a:off x="6604000" y="4358640"/>
            <a:ext cx="1595120" cy="58928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467FCA3-7C31-49EB-AF18-FC36A372BB26}"/>
              </a:ext>
            </a:extLst>
          </p:cNvPr>
          <p:cNvSpPr/>
          <p:nvPr/>
        </p:nvSpPr>
        <p:spPr>
          <a:xfrm rot="10800000">
            <a:off x="5588000" y="4546600"/>
            <a:ext cx="822960" cy="213359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09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2048</TotalTime>
  <Words>3542</Words>
  <Application>Microsoft Office PowerPoint</Application>
  <PresentationFormat>On-screen Show (4:3)</PresentationFormat>
  <Paragraphs>535</Paragraphs>
  <Slides>50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70" baseType="lpstr">
      <vt:lpstr>Arial</vt:lpstr>
      <vt:lpstr>Calibri</vt:lpstr>
      <vt:lpstr>Calibri Light</vt:lpstr>
      <vt:lpstr>Cambria Math</vt:lpstr>
      <vt:lpstr>CG Times</vt:lpstr>
      <vt:lpstr>Times New Roman</vt:lpstr>
      <vt:lpstr>TimesNewRomanPSMT</vt:lpstr>
      <vt:lpstr>Verdana</vt:lpstr>
      <vt:lpstr>Wingdings</vt:lpstr>
      <vt:lpstr>Office Theme</vt:lpstr>
      <vt:lpstr>1_Office Theme</vt:lpstr>
      <vt:lpstr>20_Office Theme</vt:lpstr>
      <vt:lpstr>2_Office Theme</vt:lpstr>
      <vt:lpstr>11_Default Design</vt:lpstr>
      <vt:lpstr>3_Office Theme</vt:lpstr>
      <vt:lpstr>1_Default Design</vt:lpstr>
      <vt:lpstr>5_Office Theme</vt:lpstr>
      <vt:lpstr>Default Design</vt:lpstr>
      <vt:lpstr>Equation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Return-Stroke Fields: Variation with Distance</vt:lpstr>
      <vt:lpstr>Return-Stroke Fields: Variation with Distance</vt:lpstr>
      <vt:lpstr>PowerPoint Presentation</vt:lpstr>
      <vt:lpstr>PowerPoint Presentation</vt:lpstr>
      <vt:lpstr>Expressions for fields in terms of potentials  (Eqns. 2 and 3 are used to relate fields to potentials and Eqns. 1 and 4 to relate potentials to sources)</vt:lpstr>
      <vt:lpstr>Expressions for fields in terms of potentials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Exact equation for the radiation component of electric field (at far distances approximately equal to the total electric field)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manhtran</dc:creator>
  <cp:lastModifiedBy>VAR</cp:lastModifiedBy>
  <cp:revision>176</cp:revision>
  <dcterms:created xsi:type="dcterms:W3CDTF">2015-10-27T19:39:17Z</dcterms:created>
  <dcterms:modified xsi:type="dcterms:W3CDTF">2021-04-01T22:35:11Z</dcterms:modified>
</cp:coreProperties>
</file>